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3" r:id="rId2"/>
    <p:sldId id="282" r:id="rId3"/>
    <p:sldId id="264" r:id="rId4"/>
    <p:sldId id="265" r:id="rId5"/>
    <p:sldId id="266" r:id="rId6"/>
    <p:sldId id="267" r:id="rId7"/>
    <p:sldId id="268" r:id="rId8"/>
    <p:sldId id="269" r:id="rId9"/>
    <p:sldId id="284" r:id="rId10"/>
    <p:sldId id="271" r:id="rId11"/>
    <p:sldId id="262" r:id="rId12"/>
    <p:sldId id="279" r:id="rId13"/>
    <p:sldId id="280" r:id="rId14"/>
    <p:sldId id="286" r:id="rId15"/>
    <p:sldId id="287" r:id="rId16"/>
    <p:sldId id="289" r:id="rId17"/>
    <p:sldId id="281" r:id="rId18"/>
    <p:sldId id="28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20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oleObject" Target="Book1" TargetMode="External"/><Relationship Id="rId3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harleskiyaga:Library:Containers:com.apple.mail:Data:Library:Mail%20Downloads:2CFD2E0C-FFD4-42A8-9CA0-78D94A83553C:SL%20graph.xlsx" TargetMode="External"/><Relationship Id="rId2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8563481772488"/>
          <c:y val="0.150376879026485"/>
          <c:w val="0.959160340100526"/>
          <c:h val="0.7266610594130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volumes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0"/>
                  <c:y val="-0.05092592592592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Sheet1!$B$3:$B$12</c:f>
              <c:numCache>
                <c:formatCode>General</c:formatCode>
                <c:ptCount val="10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  <c:pt idx="7">
                  <c:v>2013.0</c:v>
                </c:pt>
                <c:pt idx="8">
                  <c:v>2014.0</c:v>
                </c:pt>
                <c:pt idx="9">
                  <c:v>2015.0</c:v>
                </c:pt>
              </c:numCache>
            </c:numRef>
          </c:cat>
          <c:val>
            <c:numRef>
              <c:f>Sheet1!$C$3:$C$12</c:f>
              <c:numCache>
                <c:formatCode>_(* #,##0_);_(* \(#,##0\);_(* "-"??_);_(@_)</c:formatCode>
                <c:ptCount val="10"/>
                <c:pt idx="0">
                  <c:v>110.0</c:v>
                </c:pt>
                <c:pt idx="1">
                  <c:v>6437.0</c:v>
                </c:pt>
                <c:pt idx="2">
                  <c:v>17630.0</c:v>
                </c:pt>
                <c:pt idx="3">
                  <c:v>34606.0</c:v>
                </c:pt>
                <c:pt idx="4">
                  <c:v>44305.0</c:v>
                </c:pt>
                <c:pt idx="5">
                  <c:v>64217.0</c:v>
                </c:pt>
                <c:pt idx="6">
                  <c:v>77712.0</c:v>
                </c:pt>
                <c:pt idx="7">
                  <c:v>88904.0</c:v>
                </c:pt>
                <c:pt idx="8">
                  <c:v>98036.0</c:v>
                </c:pt>
                <c:pt idx="9">
                  <c:v>75138.0</c:v>
                </c:pt>
              </c:numCache>
            </c:numRef>
          </c:val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projection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cat>
            <c:numRef>
              <c:f>Sheet1!$B$3:$B$12</c:f>
              <c:numCache>
                <c:formatCode>General</c:formatCode>
                <c:ptCount val="10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  <c:pt idx="7">
                  <c:v>2013.0</c:v>
                </c:pt>
                <c:pt idx="8">
                  <c:v>2014.0</c:v>
                </c:pt>
                <c:pt idx="9">
                  <c:v>2015.0</c:v>
                </c:pt>
              </c:numCache>
            </c:numRef>
          </c:cat>
          <c:val>
            <c:numRef>
              <c:f>Sheet1!$D$3:$D$12</c:f>
              <c:numCache>
                <c:formatCode>General</c:formatCode>
                <c:ptCount val="10"/>
                <c:pt idx="9" formatCode="_(* #,##0_);_(* \(#,##0\);_(* &quot;-&quot;??_);_(@_)">
                  <c:v>34862.0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132445048"/>
        <c:axId val="2134516072"/>
      </c:barChart>
      <c:catAx>
        <c:axId val="2132445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34516072"/>
        <c:crosses val="autoZero"/>
        <c:auto val="1"/>
        <c:lblAlgn val="ctr"/>
        <c:lblOffset val="100"/>
        <c:noMultiLvlLbl val="0"/>
      </c:catAx>
      <c:valAx>
        <c:axId val="2134516072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one"/>
        <c:crossAx val="2132445048"/>
        <c:crosses val="autoZero"/>
        <c:crossBetween val="between"/>
      </c:valAx>
      <c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c:spPr>
    </c:plotArea>
    <c:legend>
      <c:legendPos val="t"/>
      <c:layout>
        <c:manualLayout>
          <c:xMode val="edge"/>
          <c:yMode val="edge"/>
          <c:x val="0.0105846088235386"/>
          <c:y val="0.0370370370370371"/>
          <c:w val="0.234107564511425"/>
          <c:h val="0.0821950608446672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Sheet1!$E$2</c:f>
              <c:strCache>
                <c:ptCount val="1"/>
                <c:pt idx="0">
                  <c:v>EID facilities</c:v>
                </c:pt>
              </c:strCache>
            </c:strRef>
          </c:tx>
          <c:dLbls>
            <c:dLbl>
              <c:idx val="0"/>
              <c:layout>
                <c:manualLayout>
                  <c:x val="-0.0237634410614126"/>
                  <c:y val="-0.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329032260850328"/>
                  <c:y val="-0.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292473120755847"/>
                  <c:y val="-0.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38387097099205"/>
                  <c:y val="-0.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347311830897569"/>
                  <c:y val="-0.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329032260850328"/>
                  <c:y val="-0.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40215054103929"/>
                  <c:y val="-0.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38387097099205"/>
                  <c:y val="-0.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0456989251181011"/>
                  <c:y val="-0.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043870968113377"/>
                  <c:y val="-0.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Sheet1!$B$3:$B$12</c:f>
              <c:numCache>
                <c:formatCode>General</c:formatCode>
                <c:ptCount val="10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  <c:pt idx="7">
                  <c:v>2013.0</c:v>
                </c:pt>
                <c:pt idx="8">
                  <c:v>2014.0</c:v>
                </c:pt>
                <c:pt idx="9">
                  <c:v>2015.0</c:v>
                </c:pt>
              </c:numCache>
            </c:numRef>
          </c:cat>
          <c:val>
            <c:numRef>
              <c:f>Sheet1!$E$3:$E$12</c:f>
              <c:numCache>
                <c:formatCode>_(* #,##0_);_(* \(#,##0\);_(* "-"??_);_(@_)</c:formatCode>
                <c:ptCount val="10"/>
                <c:pt idx="0">
                  <c:v>7.0</c:v>
                </c:pt>
                <c:pt idx="1">
                  <c:v>145.0</c:v>
                </c:pt>
                <c:pt idx="2">
                  <c:v>285.0</c:v>
                </c:pt>
                <c:pt idx="3">
                  <c:v>550.0</c:v>
                </c:pt>
                <c:pt idx="4">
                  <c:v>800.0</c:v>
                </c:pt>
                <c:pt idx="5">
                  <c:v>1003.0</c:v>
                </c:pt>
                <c:pt idx="6">
                  <c:v>1545.0</c:v>
                </c:pt>
                <c:pt idx="7">
                  <c:v>2213.0</c:v>
                </c:pt>
                <c:pt idx="8">
                  <c:v>2239.0</c:v>
                </c:pt>
                <c:pt idx="9">
                  <c:v>2257.0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70169752"/>
        <c:axId val="2070173176"/>
      </c:lineChart>
      <c:catAx>
        <c:axId val="2070169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>
            <a:noFill/>
          </a:ln>
        </c:spPr>
        <c:crossAx val="2070173176"/>
        <c:crosses val="autoZero"/>
        <c:auto val="1"/>
        <c:lblAlgn val="ctr"/>
        <c:lblOffset val="100"/>
        <c:noMultiLvlLbl val="0"/>
      </c:catAx>
      <c:valAx>
        <c:axId val="2070173176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one"/>
        <c:crossAx val="20701697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032973321759151"/>
          <c:y val="0.0497503937007874"/>
          <c:w val="0.151134020618557"/>
          <c:h val="0.18082913385826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en-US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VL testing volumes 4 months before  and </a:t>
            </a:r>
            <a:r>
              <a:rPr lang="en-US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months after </a:t>
            </a:r>
            <a:r>
              <a:rPr lang="en-US" sz="12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ASLM TA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Sheet1!$E$5</c:f>
              <c:strCache>
                <c:ptCount val="1"/>
                <c:pt idx="0">
                  <c:v>Pre-TA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Sheet1!$F$4:$G$4</c:f>
              <c:strCache>
                <c:ptCount val="2"/>
                <c:pt idx="0">
                  <c:v>VL tests</c:v>
                </c:pt>
                <c:pt idx="1">
                  <c:v>Facilities</c:v>
                </c:pt>
              </c:strCache>
            </c:strRef>
          </c:cat>
          <c:val>
            <c:numRef>
              <c:f>Sheet1!$F$5:$G$5</c:f>
              <c:numCache>
                <c:formatCode>General</c:formatCode>
                <c:ptCount val="2"/>
                <c:pt idx="0">
                  <c:v>169.0</c:v>
                </c:pt>
                <c:pt idx="1">
                  <c:v>4859.0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135162568"/>
        <c:axId val="2135165688"/>
      </c:barChart>
      <c:lineChart>
        <c:grouping val="standard"/>
        <c:varyColors val="0"/>
        <c:ser>
          <c:idx val="1"/>
          <c:order val="1"/>
          <c:tx>
            <c:strRef>
              <c:f>Sheet1!$E$6</c:f>
              <c:strCache>
                <c:ptCount val="1"/>
                <c:pt idx="0">
                  <c:v>Post-TA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.0388888888888888"/>
                  <c:y val="-8.48755627201352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555555555555554"/>
                  <c:y val="-2.12188906800333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Sheet1!$F$4:$G$4</c:f>
              <c:strCache>
                <c:ptCount val="2"/>
                <c:pt idx="0">
                  <c:v>VL tests</c:v>
                </c:pt>
                <c:pt idx="1">
                  <c:v>Facilities</c:v>
                </c:pt>
              </c:strCache>
            </c:strRef>
          </c:cat>
          <c:val>
            <c:numRef>
              <c:f>Sheet1!$F$6:$G$6</c:f>
              <c:numCache>
                <c:formatCode>General</c:formatCode>
                <c:ptCount val="2"/>
                <c:pt idx="0">
                  <c:v>3.0</c:v>
                </c:pt>
                <c:pt idx="1">
                  <c:v>28.0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2679576"/>
        <c:axId val="2132673416"/>
      </c:lineChart>
      <c:catAx>
        <c:axId val="21351625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35165688"/>
        <c:crosses val="autoZero"/>
        <c:auto val="0"/>
        <c:lblAlgn val="ctr"/>
        <c:lblOffset val="100"/>
        <c:noMultiLvlLbl val="0"/>
      </c:catAx>
      <c:valAx>
        <c:axId val="2135165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</a:t>
                </a:r>
                <a:r>
                  <a:rPr lang="en-US" baseline="0"/>
                  <a:t> of VL tests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5162568"/>
        <c:crosses val="autoZero"/>
        <c:crossBetween val="between"/>
      </c:valAx>
      <c:valAx>
        <c:axId val="213267341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</a:t>
                </a:r>
                <a:r>
                  <a:rPr lang="en-US" baseline="0"/>
                  <a:t> of facilities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2679576"/>
        <c:crosses val="max"/>
        <c:crossBetween val="between"/>
      </c:valAx>
      <c:catAx>
        <c:axId val="2132679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32673416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6277340332458"/>
          <c:y val="0.884837416156314"/>
          <c:w val="0.0502228783902012"/>
          <c:h val="0.07812554680664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No of VL Tests Per Month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No of VL Tests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Sheet1!$A$3:$A$7</c:f>
              <c:strCache>
                <c:ptCount val="5"/>
                <c:pt idx="0">
                  <c:v>June </c:v>
                </c:pt>
                <c:pt idx="1">
                  <c:v>July</c:v>
                </c:pt>
                <c:pt idx="2">
                  <c:v>August</c:v>
                </c:pt>
                <c:pt idx="3">
                  <c:v>September </c:v>
                </c:pt>
                <c:pt idx="4">
                  <c:v>October </c:v>
                </c:pt>
              </c:strCache>
            </c:strRef>
          </c:cat>
          <c:val>
            <c:numRef>
              <c:f>Sheet1!$B$3:$B$7</c:f>
              <c:numCache>
                <c:formatCode>General</c:formatCode>
                <c:ptCount val="5"/>
                <c:pt idx="0">
                  <c:v>1403.0</c:v>
                </c:pt>
                <c:pt idx="1">
                  <c:v>1229.0</c:v>
                </c:pt>
                <c:pt idx="2">
                  <c:v>624.0</c:v>
                </c:pt>
                <c:pt idx="3">
                  <c:v>1603.0</c:v>
                </c:pt>
                <c:pt idx="4">
                  <c:v>765.0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0371992"/>
        <c:axId val="2064846440"/>
      </c:barChart>
      <c:catAx>
        <c:axId val="2100371992"/>
        <c:scaling>
          <c:orientation val="minMax"/>
        </c:scaling>
        <c:delete val="0"/>
        <c:axPos val="b"/>
        <c:majorTickMark val="none"/>
        <c:minorTickMark val="none"/>
        <c:tickLblPos val="nextTo"/>
        <c:crossAx val="2064846440"/>
        <c:crosses val="autoZero"/>
        <c:auto val="1"/>
        <c:lblAlgn val="ctr"/>
        <c:lblOffset val="100"/>
        <c:noMultiLvlLbl val="0"/>
      </c:catAx>
      <c:valAx>
        <c:axId val="20648464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No of VL Tests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1003719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19B3C8-3673-4DD8-A119-0DA1EA6088E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1CD188-9B13-405B-B3DA-30009DBE1DE9}">
      <dgm:prSet phldrT="[Text]"/>
      <dgm:spPr/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HIV</a:t>
          </a:r>
          <a:endParaRPr lang="en-US" b="1" dirty="0">
            <a:solidFill>
              <a:srgbClr val="C00000"/>
            </a:solidFill>
          </a:endParaRPr>
        </a:p>
      </dgm:t>
    </dgm:pt>
    <dgm:pt modelId="{40515207-583D-45FB-BDCD-7E8E458E56C2}" type="parTrans" cxnId="{1E1AA3B9-BF50-4D67-B884-DDBB40E24636}">
      <dgm:prSet/>
      <dgm:spPr/>
      <dgm:t>
        <a:bodyPr/>
        <a:lstStyle/>
        <a:p>
          <a:endParaRPr lang="en-US"/>
        </a:p>
      </dgm:t>
    </dgm:pt>
    <dgm:pt modelId="{9D21ED6F-A4E3-4C67-8696-3296037A7D1D}" type="sibTrans" cxnId="{1E1AA3B9-BF50-4D67-B884-DDBB40E24636}">
      <dgm:prSet/>
      <dgm:spPr/>
      <dgm:t>
        <a:bodyPr/>
        <a:lstStyle/>
        <a:p>
          <a:endParaRPr lang="en-US"/>
        </a:p>
      </dgm:t>
    </dgm:pt>
    <dgm:pt modelId="{42A43A20-C3C1-49FE-9C66-53513637D556}">
      <dgm:prSet phldrT="[Text]"/>
      <dgm:spPr/>
      <dgm:t>
        <a:bodyPr/>
        <a:lstStyle/>
        <a:p>
          <a:r>
            <a:rPr lang="en-US" dirty="0" smtClean="0"/>
            <a:t>STI</a:t>
          </a:r>
          <a:endParaRPr lang="en-US" dirty="0"/>
        </a:p>
      </dgm:t>
    </dgm:pt>
    <dgm:pt modelId="{1F8A6A23-D9F2-480C-B1E4-D495016CCA23}" type="parTrans" cxnId="{49AE61E9-1667-4015-A3CF-7E9E0124AEC1}">
      <dgm:prSet/>
      <dgm:spPr/>
      <dgm:t>
        <a:bodyPr/>
        <a:lstStyle/>
        <a:p>
          <a:endParaRPr lang="en-US"/>
        </a:p>
      </dgm:t>
    </dgm:pt>
    <dgm:pt modelId="{B52B6C58-2FE9-401F-B551-8441A2754155}" type="sibTrans" cxnId="{49AE61E9-1667-4015-A3CF-7E9E0124AEC1}">
      <dgm:prSet/>
      <dgm:spPr/>
      <dgm:t>
        <a:bodyPr/>
        <a:lstStyle/>
        <a:p>
          <a:endParaRPr lang="en-US"/>
        </a:p>
      </dgm:t>
    </dgm:pt>
    <dgm:pt modelId="{49E5F52D-75BE-4E32-BB64-F4CF257A6219}">
      <dgm:prSet phldrT="[Text]"/>
      <dgm:spPr/>
      <dgm:t>
        <a:bodyPr/>
        <a:lstStyle/>
        <a:p>
          <a:r>
            <a:rPr lang="en-US" dirty="0" smtClean="0"/>
            <a:t>NCD</a:t>
          </a:r>
          <a:endParaRPr lang="en-US" dirty="0"/>
        </a:p>
      </dgm:t>
    </dgm:pt>
    <dgm:pt modelId="{127A60AB-4580-43EF-BA90-C7ECAF842823}" type="parTrans" cxnId="{64B22377-8CB0-450C-A6C7-D47ED6E0F84A}">
      <dgm:prSet/>
      <dgm:spPr/>
      <dgm:t>
        <a:bodyPr/>
        <a:lstStyle/>
        <a:p>
          <a:endParaRPr lang="en-US"/>
        </a:p>
      </dgm:t>
    </dgm:pt>
    <dgm:pt modelId="{1E8B02DA-C8C4-4D5C-B30B-C8C8C06B05BE}" type="sibTrans" cxnId="{64B22377-8CB0-450C-A6C7-D47ED6E0F84A}">
      <dgm:prSet/>
      <dgm:spPr/>
      <dgm:t>
        <a:bodyPr/>
        <a:lstStyle/>
        <a:p>
          <a:endParaRPr lang="en-US"/>
        </a:p>
      </dgm:t>
    </dgm:pt>
    <dgm:pt modelId="{6C306276-561F-4E0C-8678-FF7487C1822B}">
      <dgm:prSet phldrT="[Text]"/>
      <dgm:spPr/>
      <dgm:t>
        <a:bodyPr/>
        <a:lstStyle/>
        <a:p>
          <a:r>
            <a:rPr lang="en-US" dirty="0" smtClean="0"/>
            <a:t>EID</a:t>
          </a:r>
          <a:endParaRPr lang="en-US" dirty="0"/>
        </a:p>
      </dgm:t>
    </dgm:pt>
    <dgm:pt modelId="{6271CF59-C7EF-44E2-819A-9740D4A0397A}" type="parTrans" cxnId="{0DA3AF0B-C4D2-464D-AAEE-C81513CB48E1}">
      <dgm:prSet/>
      <dgm:spPr/>
      <dgm:t>
        <a:bodyPr/>
        <a:lstStyle/>
        <a:p>
          <a:endParaRPr lang="en-US"/>
        </a:p>
      </dgm:t>
    </dgm:pt>
    <dgm:pt modelId="{C85C3114-78FD-4AB1-8321-D22CF3230475}" type="sibTrans" cxnId="{0DA3AF0B-C4D2-464D-AAEE-C81513CB48E1}">
      <dgm:prSet/>
      <dgm:spPr/>
      <dgm:t>
        <a:bodyPr/>
        <a:lstStyle/>
        <a:p>
          <a:endParaRPr lang="en-US"/>
        </a:p>
      </dgm:t>
    </dgm:pt>
    <dgm:pt modelId="{91106973-89E5-45CB-852D-02F93CCDB888}">
      <dgm:prSet phldrT="[Text]"/>
      <dgm:spPr/>
      <dgm:t>
        <a:bodyPr/>
        <a:lstStyle/>
        <a:p>
          <a:r>
            <a:rPr lang="en-US" dirty="0" smtClean="0"/>
            <a:t>TB, Mal,</a:t>
          </a:r>
          <a:endParaRPr lang="en-US" dirty="0"/>
        </a:p>
      </dgm:t>
    </dgm:pt>
    <dgm:pt modelId="{9B7F35A2-BF74-4F2D-BCAB-36AC88BA3340}" type="parTrans" cxnId="{9A0E4D73-6CBE-42B1-A0B0-5EBFBB7BEF0E}">
      <dgm:prSet/>
      <dgm:spPr/>
      <dgm:t>
        <a:bodyPr/>
        <a:lstStyle/>
        <a:p>
          <a:endParaRPr lang="en-US"/>
        </a:p>
      </dgm:t>
    </dgm:pt>
    <dgm:pt modelId="{54B1D7FF-19D8-49F3-A9BB-FC8282A8D8C9}" type="sibTrans" cxnId="{9A0E4D73-6CBE-42B1-A0B0-5EBFBB7BEF0E}">
      <dgm:prSet/>
      <dgm:spPr/>
      <dgm:t>
        <a:bodyPr/>
        <a:lstStyle/>
        <a:p>
          <a:endParaRPr lang="en-US"/>
        </a:p>
      </dgm:t>
    </dgm:pt>
    <dgm:pt modelId="{C08D84E4-2771-48C5-A38D-26B25EC3C125}" type="pres">
      <dgm:prSet presAssocID="{C019B3C8-3673-4DD8-A119-0DA1EA6088E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0086D0-7BBE-4E6F-8565-B742A8CBC699}" type="pres">
      <dgm:prSet presAssocID="{371CD188-9B13-405B-B3DA-30009DBE1DE9}" presName="node" presStyleLbl="node1" presStyleIdx="0" presStyleCnt="5" custRadScaleRad="100482" custRadScaleInc="3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E4399-3FBC-4063-9B3B-BDDF2D2B02A4}" type="pres">
      <dgm:prSet presAssocID="{9D21ED6F-A4E3-4C67-8696-3296037A7D1D}" presName="sibTrans" presStyleLbl="sibTrans2D1" presStyleIdx="0" presStyleCnt="5"/>
      <dgm:spPr/>
      <dgm:t>
        <a:bodyPr/>
        <a:lstStyle/>
        <a:p>
          <a:endParaRPr lang="en-US"/>
        </a:p>
      </dgm:t>
    </dgm:pt>
    <dgm:pt modelId="{0DB50A32-4B66-4CE5-8C09-E4DF689CDE01}" type="pres">
      <dgm:prSet presAssocID="{9D21ED6F-A4E3-4C67-8696-3296037A7D1D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D18D6BF4-CE11-4C6D-AA1B-7124E49F1E62}" type="pres">
      <dgm:prSet presAssocID="{42A43A20-C3C1-49FE-9C66-53513637D55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808E7-039B-4F54-87BC-46F62571DC99}" type="pres">
      <dgm:prSet presAssocID="{B52B6C58-2FE9-401F-B551-8441A2754155}" presName="sibTrans" presStyleLbl="sibTrans2D1" presStyleIdx="1" presStyleCnt="5"/>
      <dgm:spPr/>
      <dgm:t>
        <a:bodyPr/>
        <a:lstStyle/>
        <a:p>
          <a:endParaRPr lang="en-US"/>
        </a:p>
      </dgm:t>
    </dgm:pt>
    <dgm:pt modelId="{D9D45CA6-5E09-45D3-86DC-041164FAC259}" type="pres">
      <dgm:prSet presAssocID="{B52B6C58-2FE9-401F-B551-8441A2754155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3DEA0FD6-0D62-4C0C-85C8-3DD9E34419AA}" type="pres">
      <dgm:prSet presAssocID="{49E5F52D-75BE-4E32-BB64-F4CF257A621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BB83BE-128E-4E61-A5F1-CB0F97843BFA}" type="pres">
      <dgm:prSet presAssocID="{1E8B02DA-C8C4-4D5C-B30B-C8C8C06B05BE}" presName="sibTrans" presStyleLbl="sibTrans2D1" presStyleIdx="2" presStyleCnt="5"/>
      <dgm:spPr/>
      <dgm:t>
        <a:bodyPr/>
        <a:lstStyle/>
        <a:p>
          <a:endParaRPr lang="en-US"/>
        </a:p>
      </dgm:t>
    </dgm:pt>
    <dgm:pt modelId="{A5719BE6-2783-48D7-B250-AC4903E7D9D3}" type="pres">
      <dgm:prSet presAssocID="{1E8B02DA-C8C4-4D5C-B30B-C8C8C06B05BE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58C64A68-8F21-435F-81F7-ACC6DD4DF6CA}" type="pres">
      <dgm:prSet presAssocID="{6C306276-561F-4E0C-8678-FF7487C1822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232E56-C3F7-4238-95BC-EB21663BE9AC}" type="pres">
      <dgm:prSet presAssocID="{C85C3114-78FD-4AB1-8321-D22CF3230475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3A45082-D801-4FA2-9A50-342DE0637600}" type="pres">
      <dgm:prSet presAssocID="{C85C3114-78FD-4AB1-8321-D22CF3230475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111A4FA1-9B5F-4842-A468-AC458E2301A3}" type="pres">
      <dgm:prSet presAssocID="{91106973-89E5-45CB-852D-02F93CCDB88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655E4C-A411-498A-8B52-652737D85A9B}" type="pres">
      <dgm:prSet presAssocID="{54B1D7FF-19D8-49F3-A9BB-FC8282A8D8C9}" presName="sibTrans" presStyleLbl="sibTrans2D1" presStyleIdx="4" presStyleCnt="5"/>
      <dgm:spPr/>
      <dgm:t>
        <a:bodyPr/>
        <a:lstStyle/>
        <a:p>
          <a:endParaRPr lang="en-US"/>
        </a:p>
      </dgm:t>
    </dgm:pt>
    <dgm:pt modelId="{F2BD1C55-1D94-4202-8B32-E5763778596A}" type="pres">
      <dgm:prSet presAssocID="{54B1D7FF-19D8-49F3-A9BB-FC8282A8D8C9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D285CCC-DD5B-F348-8486-BF43B0B3ADDC}" type="presOf" srcId="{B52B6C58-2FE9-401F-B551-8441A2754155}" destId="{F6F808E7-039B-4F54-87BC-46F62571DC99}" srcOrd="0" destOrd="0" presId="urn:microsoft.com/office/officeart/2005/8/layout/cycle2"/>
    <dgm:cxn modelId="{622DE2C7-4FA9-8244-B5B3-8D7B2E759297}" type="presOf" srcId="{B52B6C58-2FE9-401F-B551-8441A2754155}" destId="{D9D45CA6-5E09-45D3-86DC-041164FAC259}" srcOrd="1" destOrd="0" presId="urn:microsoft.com/office/officeart/2005/8/layout/cycle2"/>
    <dgm:cxn modelId="{64B22377-8CB0-450C-A6C7-D47ED6E0F84A}" srcId="{C019B3C8-3673-4DD8-A119-0DA1EA6088E3}" destId="{49E5F52D-75BE-4E32-BB64-F4CF257A6219}" srcOrd="2" destOrd="0" parTransId="{127A60AB-4580-43EF-BA90-C7ECAF842823}" sibTransId="{1E8B02DA-C8C4-4D5C-B30B-C8C8C06B05BE}"/>
    <dgm:cxn modelId="{3BF75401-248B-2546-A66A-6E47DB64C018}" type="presOf" srcId="{91106973-89E5-45CB-852D-02F93CCDB888}" destId="{111A4FA1-9B5F-4842-A468-AC458E2301A3}" srcOrd="0" destOrd="0" presId="urn:microsoft.com/office/officeart/2005/8/layout/cycle2"/>
    <dgm:cxn modelId="{764937D2-3099-0C49-96C9-CF02F8D064FF}" type="presOf" srcId="{54B1D7FF-19D8-49F3-A9BB-FC8282A8D8C9}" destId="{5D655E4C-A411-498A-8B52-652737D85A9B}" srcOrd="0" destOrd="0" presId="urn:microsoft.com/office/officeart/2005/8/layout/cycle2"/>
    <dgm:cxn modelId="{A496A8C3-5EF8-D249-ADC5-8894418C0E1D}" type="presOf" srcId="{1E8B02DA-C8C4-4D5C-B30B-C8C8C06B05BE}" destId="{91BB83BE-128E-4E61-A5F1-CB0F97843BFA}" srcOrd="0" destOrd="0" presId="urn:microsoft.com/office/officeart/2005/8/layout/cycle2"/>
    <dgm:cxn modelId="{8AF31536-B34C-7C45-93BC-649E75249679}" type="presOf" srcId="{6C306276-561F-4E0C-8678-FF7487C1822B}" destId="{58C64A68-8F21-435F-81F7-ACC6DD4DF6CA}" srcOrd="0" destOrd="0" presId="urn:microsoft.com/office/officeart/2005/8/layout/cycle2"/>
    <dgm:cxn modelId="{6F55524D-6836-4F4F-8CCD-424870274530}" type="presOf" srcId="{C85C3114-78FD-4AB1-8321-D22CF3230475}" destId="{23232E56-C3F7-4238-95BC-EB21663BE9AC}" srcOrd="0" destOrd="0" presId="urn:microsoft.com/office/officeart/2005/8/layout/cycle2"/>
    <dgm:cxn modelId="{B31A2B60-9D31-4045-8B56-8E4FB16B5711}" type="presOf" srcId="{42A43A20-C3C1-49FE-9C66-53513637D556}" destId="{D18D6BF4-CE11-4C6D-AA1B-7124E49F1E62}" srcOrd="0" destOrd="0" presId="urn:microsoft.com/office/officeart/2005/8/layout/cycle2"/>
    <dgm:cxn modelId="{24C75820-CF57-EE48-B2D3-43CDAC2D68B9}" type="presOf" srcId="{C019B3C8-3673-4DD8-A119-0DA1EA6088E3}" destId="{C08D84E4-2771-48C5-A38D-26B25EC3C125}" srcOrd="0" destOrd="0" presId="urn:microsoft.com/office/officeart/2005/8/layout/cycle2"/>
    <dgm:cxn modelId="{8F61CC42-D944-B64C-B38D-AFDFC60A60A9}" type="presOf" srcId="{1E8B02DA-C8C4-4D5C-B30B-C8C8C06B05BE}" destId="{A5719BE6-2783-48D7-B250-AC4903E7D9D3}" srcOrd="1" destOrd="0" presId="urn:microsoft.com/office/officeart/2005/8/layout/cycle2"/>
    <dgm:cxn modelId="{49AE61E9-1667-4015-A3CF-7E9E0124AEC1}" srcId="{C019B3C8-3673-4DD8-A119-0DA1EA6088E3}" destId="{42A43A20-C3C1-49FE-9C66-53513637D556}" srcOrd="1" destOrd="0" parTransId="{1F8A6A23-D9F2-480C-B1E4-D495016CCA23}" sibTransId="{B52B6C58-2FE9-401F-B551-8441A2754155}"/>
    <dgm:cxn modelId="{1E1AA3B9-BF50-4D67-B884-DDBB40E24636}" srcId="{C019B3C8-3673-4DD8-A119-0DA1EA6088E3}" destId="{371CD188-9B13-405B-B3DA-30009DBE1DE9}" srcOrd="0" destOrd="0" parTransId="{40515207-583D-45FB-BDCD-7E8E458E56C2}" sibTransId="{9D21ED6F-A4E3-4C67-8696-3296037A7D1D}"/>
    <dgm:cxn modelId="{834B3FD3-9C9F-3D49-9BA0-A38AD91076E0}" type="presOf" srcId="{49E5F52D-75BE-4E32-BB64-F4CF257A6219}" destId="{3DEA0FD6-0D62-4C0C-85C8-3DD9E34419AA}" srcOrd="0" destOrd="0" presId="urn:microsoft.com/office/officeart/2005/8/layout/cycle2"/>
    <dgm:cxn modelId="{9A0E4D73-6CBE-42B1-A0B0-5EBFBB7BEF0E}" srcId="{C019B3C8-3673-4DD8-A119-0DA1EA6088E3}" destId="{91106973-89E5-45CB-852D-02F93CCDB888}" srcOrd="4" destOrd="0" parTransId="{9B7F35A2-BF74-4F2D-BCAB-36AC88BA3340}" sibTransId="{54B1D7FF-19D8-49F3-A9BB-FC8282A8D8C9}"/>
    <dgm:cxn modelId="{CEC290A1-C309-E54A-BBB9-2D923C954A10}" type="presOf" srcId="{371CD188-9B13-405B-B3DA-30009DBE1DE9}" destId="{840086D0-7BBE-4E6F-8565-B742A8CBC699}" srcOrd="0" destOrd="0" presId="urn:microsoft.com/office/officeart/2005/8/layout/cycle2"/>
    <dgm:cxn modelId="{0DA3AF0B-C4D2-464D-AAEE-C81513CB48E1}" srcId="{C019B3C8-3673-4DD8-A119-0DA1EA6088E3}" destId="{6C306276-561F-4E0C-8678-FF7487C1822B}" srcOrd="3" destOrd="0" parTransId="{6271CF59-C7EF-44E2-819A-9740D4A0397A}" sibTransId="{C85C3114-78FD-4AB1-8321-D22CF3230475}"/>
    <dgm:cxn modelId="{7D4A6326-593C-DD40-8790-E9A72122342B}" type="presOf" srcId="{9D21ED6F-A4E3-4C67-8696-3296037A7D1D}" destId="{2E5E4399-3FBC-4063-9B3B-BDDF2D2B02A4}" srcOrd="0" destOrd="0" presId="urn:microsoft.com/office/officeart/2005/8/layout/cycle2"/>
    <dgm:cxn modelId="{3E0AB803-F3D5-5D41-BA17-3955BE63519C}" type="presOf" srcId="{9D21ED6F-A4E3-4C67-8696-3296037A7D1D}" destId="{0DB50A32-4B66-4CE5-8C09-E4DF689CDE01}" srcOrd="1" destOrd="0" presId="urn:microsoft.com/office/officeart/2005/8/layout/cycle2"/>
    <dgm:cxn modelId="{14D73A0F-F2D6-E24E-B651-37BD72C31F03}" type="presOf" srcId="{54B1D7FF-19D8-49F3-A9BB-FC8282A8D8C9}" destId="{F2BD1C55-1D94-4202-8B32-E5763778596A}" srcOrd="1" destOrd="0" presId="urn:microsoft.com/office/officeart/2005/8/layout/cycle2"/>
    <dgm:cxn modelId="{2EEBC6A5-F148-8542-B4C0-61631AB9C7EF}" type="presOf" srcId="{C85C3114-78FD-4AB1-8321-D22CF3230475}" destId="{F3A45082-D801-4FA2-9A50-342DE0637600}" srcOrd="1" destOrd="0" presId="urn:microsoft.com/office/officeart/2005/8/layout/cycle2"/>
    <dgm:cxn modelId="{26E9B80F-1F9A-9449-945D-0535926DC76C}" type="presParOf" srcId="{C08D84E4-2771-48C5-A38D-26B25EC3C125}" destId="{840086D0-7BBE-4E6F-8565-B742A8CBC699}" srcOrd="0" destOrd="0" presId="urn:microsoft.com/office/officeart/2005/8/layout/cycle2"/>
    <dgm:cxn modelId="{3AE9C148-6256-294B-949A-7B6C6E06922C}" type="presParOf" srcId="{C08D84E4-2771-48C5-A38D-26B25EC3C125}" destId="{2E5E4399-3FBC-4063-9B3B-BDDF2D2B02A4}" srcOrd="1" destOrd="0" presId="urn:microsoft.com/office/officeart/2005/8/layout/cycle2"/>
    <dgm:cxn modelId="{2796745D-A09F-C24F-909D-60DF02AEEA55}" type="presParOf" srcId="{2E5E4399-3FBC-4063-9B3B-BDDF2D2B02A4}" destId="{0DB50A32-4B66-4CE5-8C09-E4DF689CDE01}" srcOrd="0" destOrd="0" presId="urn:microsoft.com/office/officeart/2005/8/layout/cycle2"/>
    <dgm:cxn modelId="{A2253BDF-82CE-5046-8961-0E871BF6B3E0}" type="presParOf" srcId="{C08D84E4-2771-48C5-A38D-26B25EC3C125}" destId="{D18D6BF4-CE11-4C6D-AA1B-7124E49F1E62}" srcOrd="2" destOrd="0" presId="urn:microsoft.com/office/officeart/2005/8/layout/cycle2"/>
    <dgm:cxn modelId="{F84E02F1-4D0C-1040-9C22-AC3A8494589F}" type="presParOf" srcId="{C08D84E4-2771-48C5-A38D-26B25EC3C125}" destId="{F6F808E7-039B-4F54-87BC-46F62571DC99}" srcOrd="3" destOrd="0" presId="urn:microsoft.com/office/officeart/2005/8/layout/cycle2"/>
    <dgm:cxn modelId="{EF68A148-570D-E543-A4A8-6B9106C47585}" type="presParOf" srcId="{F6F808E7-039B-4F54-87BC-46F62571DC99}" destId="{D9D45CA6-5E09-45D3-86DC-041164FAC259}" srcOrd="0" destOrd="0" presId="urn:microsoft.com/office/officeart/2005/8/layout/cycle2"/>
    <dgm:cxn modelId="{C2B3E082-C860-324D-89F4-873F30B6F43C}" type="presParOf" srcId="{C08D84E4-2771-48C5-A38D-26B25EC3C125}" destId="{3DEA0FD6-0D62-4C0C-85C8-3DD9E34419AA}" srcOrd="4" destOrd="0" presId="urn:microsoft.com/office/officeart/2005/8/layout/cycle2"/>
    <dgm:cxn modelId="{C20647D6-9E03-7440-9B40-AA74DA99BE0A}" type="presParOf" srcId="{C08D84E4-2771-48C5-A38D-26B25EC3C125}" destId="{91BB83BE-128E-4E61-A5F1-CB0F97843BFA}" srcOrd="5" destOrd="0" presId="urn:microsoft.com/office/officeart/2005/8/layout/cycle2"/>
    <dgm:cxn modelId="{362E9B16-5234-7246-917A-33CAA65A16BC}" type="presParOf" srcId="{91BB83BE-128E-4E61-A5F1-CB0F97843BFA}" destId="{A5719BE6-2783-48D7-B250-AC4903E7D9D3}" srcOrd="0" destOrd="0" presId="urn:microsoft.com/office/officeart/2005/8/layout/cycle2"/>
    <dgm:cxn modelId="{7EFBEAAC-D159-E345-8A69-50FE311E8FB8}" type="presParOf" srcId="{C08D84E4-2771-48C5-A38D-26B25EC3C125}" destId="{58C64A68-8F21-435F-81F7-ACC6DD4DF6CA}" srcOrd="6" destOrd="0" presId="urn:microsoft.com/office/officeart/2005/8/layout/cycle2"/>
    <dgm:cxn modelId="{702301C6-E8D5-B34F-9CA1-57FE624118CF}" type="presParOf" srcId="{C08D84E4-2771-48C5-A38D-26B25EC3C125}" destId="{23232E56-C3F7-4238-95BC-EB21663BE9AC}" srcOrd="7" destOrd="0" presId="urn:microsoft.com/office/officeart/2005/8/layout/cycle2"/>
    <dgm:cxn modelId="{702E01C3-03E5-1A48-B0A8-F89EBB242094}" type="presParOf" srcId="{23232E56-C3F7-4238-95BC-EB21663BE9AC}" destId="{F3A45082-D801-4FA2-9A50-342DE0637600}" srcOrd="0" destOrd="0" presId="urn:microsoft.com/office/officeart/2005/8/layout/cycle2"/>
    <dgm:cxn modelId="{282958F5-FAFF-7B41-8C51-44253D0015C3}" type="presParOf" srcId="{C08D84E4-2771-48C5-A38D-26B25EC3C125}" destId="{111A4FA1-9B5F-4842-A468-AC458E2301A3}" srcOrd="8" destOrd="0" presId="urn:microsoft.com/office/officeart/2005/8/layout/cycle2"/>
    <dgm:cxn modelId="{9CC3572E-C050-9747-B758-2E00AE7357FF}" type="presParOf" srcId="{C08D84E4-2771-48C5-A38D-26B25EC3C125}" destId="{5D655E4C-A411-498A-8B52-652737D85A9B}" srcOrd="9" destOrd="0" presId="urn:microsoft.com/office/officeart/2005/8/layout/cycle2"/>
    <dgm:cxn modelId="{51B1E858-6EFB-2943-BE0B-FFB388896C3D}" type="presParOf" srcId="{5D655E4C-A411-498A-8B52-652737D85A9B}" destId="{F2BD1C55-1D94-4202-8B32-E5763778596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086D0-7BBE-4E6F-8565-B742A8CBC699}">
      <dsp:nvSpPr>
        <dsp:cNvPr id="0" name=""/>
        <dsp:cNvSpPr/>
      </dsp:nvSpPr>
      <dsp:spPr>
        <a:xfrm>
          <a:off x="1945979" y="0"/>
          <a:ext cx="1078830" cy="10788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C00000"/>
              </a:solidFill>
            </a:rPr>
            <a:t>HIV</a:t>
          </a:r>
          <a:endParaRPr lang="en-US" sz="2500" b="1" kern="1200" dirty="0">
            <a:solidFill>
              <a:srgbClr val="C00000"/>
            </a:solidFill>
          </a:endParaRPr>
        </a:p>
      </dsp:txBody>
      <dsp:txXfrm>
        <a:off x="2103970" y="157991"/>
        <a:ext cx="762848" cy="762848"/>
      </dsp:txXfrm>
    </dsp:sp>
    <dsp:sp modelId="{2E5E4399-3FBC-4063-9B3B-BDDF2D2B02A4}">
      <dsp:nvSpPr>
        <dsp:cNvPr id="0" name=""/>
        <dsp:cNvSpPr/>
      </dsp:nvSpPr>
      <dsp:spPr>
        <a:xfrm rot="2165083">
          <a:off x="2989874" y="829320"/>
          <a:ext cx="286198" cy="364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998110" y="876856"/>
        <a:ext cx="200339" cy="218463"/>
      </dsp:txXfrm>
    </dsp:sp>
    <dsp:sp modelId="{D18D6BF4-CE11-4C6D-AA1B-7124E49F1E62}">
      <dsp:nvSpPr>
        <dsp:cNvPr id="0" name=""/>
        <dsp:cNvSpPr/>
      </dsp:nvSpPr>
      <dsp:spPr>
        <a:xfrm>
          <a:off x="3254229" y="953457"/>
          <a:ext cx="1078830" cy="10788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STI</a:t>
          </a:r>
          <a:endParaRPr lang="en-US" sz="2500" kern="1200" dirty="0"/>
        </a:p>
      </dsp:txBody>
      <dsp:txXfrm>
        <a:off x="3412220" y="1111448"/>
        <a:ext cx="762848" cy="762848"/>
      </dsp:txXfrm>
    </dsp:sp>
    <dsp:sp modelId="{F6F808E7-039B-4F54-87BC-46F62571DC99}">
      <dsp:nvSpPr>
        <dsp:cNvPr id="0" name=""/>
        <dsp:cNvSpPr/>
      </dsp:nvSpPr>
      <dsp:spPr>
        <a:xfrm rot="6480000">
          <a:off x="3402175" y="2073749"/>
          <a:ext cx="287157" cy="364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3458559" y="2105605"/>
        <a:ext cx="201010" cy="218463"/>
      </dsp:txXfrm>
    </dsp:sp>
    <dsp:sp modelId="{3DEA0FD6-0D62-4C0C-85C8-3DD9E34419AA}">
      <dsp:nvSpPr>
        <dsp:cNvPr id="0" name=""/>
        <dsp:cNvSpPr/>
      </dsp:nvSpPr>
      <dsp:spPr>
        <a:xfrm>
          <a:off x="2753425" y="2494774"/>
          <a:ext cx="1078830" cy="10788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NCD</a:t>
          </a:r>
          <a:endParaRPr lang="en-US" sz="2500" kern="1200" dirty="0"/>
        </a:p>
      </dsp:txBody>
      <dsp:txXfrm>
        <a:off x="2911416" y="2652765"/>
        <a:ext cx="762848" cy="762848"/>
      </dsp:txXfrm>
    </dsp:sp>
    <dsp:sp modelId="{91BB83BE-128E-4E61-A5F1-CB0F97843BFA}">
      <dsp:nvSpPr>
        <dsp:cNvPr id="0" name=""/>
        <dsp:cNvSpPr/>
      </dsp:nvSpPr>
      <dsp:spPr>
        <a:xfrm rot="10800000">
          <a:off x="2347070" y="2852137"/>
          <a:ext cx="287157" cy="364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433217" y="2924958"/>
        <a:ext cx="201010" cy="218463"/>
      </dsp:txXfrm>
    </dsp:sp>
    <dsp:sp modelId="{58C64A68-8F21-435F-81F7-ACC6DD4DF6CA}">
      <dsp:nvSpPr>
        <dsp:cNvPr id="0" name=""/>
        <dsp:cNvSpPr/>
      </dsp:nvSpPr>
      <dsp:spPr>
        <a:xfrm>
          <a:off x="1132788" y="2494774"/>
          <a:ext cx="1078830" cy="10788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EID</a:t>
          </a:r>
          <a:endParaRPr lang="en-US" sz="2500" kern="1200" dirty="0"/>
        </a:p>
      </dsp:txBody>
      <dsp:txXfrm>
        <a:off x="1290779" y="2652765"/>
        <a:ext cx="762848" cy="762848"/>
      </dsp:txXfrm>
    </dsp:sp>
    <dsp:sp modelId="{23232E56-C3F7-4238-95BC-EB21663BE9AC}">
      <dsp:nvSpPr>
        <dsp:cNvPr id="0" name=""/>
        <dsp:cNvSpPr/>
      </dsp:nvSpPr>
      <dsp:spPr>
        <a:xfrm rot="15120000">
          <a:off x="1280734" y="2089208"/>
          <a:ext cx="287157" cy="364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1337118" y="2202994"/>
        <a:ext cx="201010" cy="218463"/>
      </dsp:txXfrm>
    </dsp:sp>
    <dsp:sp modelId="{111A4FA1-9B5F-4842-A468-AC458E2301A3}">
      <dsp:nvSpPr>
        <dsp:cNvPr id="0" name=""/>
        <dsp:cNvSpPr/>
      </dsp:nvSpPr>
      <dsp:spPr>
        <a:xfrm>
          <a:off x="631984" y="953457"/>
          <a:ext cx="1078830" cy="10788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TB, Mal,</a:t>
          </a:r>
          <a:endParaRPr lang="en-US" sz="2500" kern="1200" dirty="0"/>
        </a:p>
      </dsp:txBody>
      <dsp:txXfrm>
        <a:off x="789975" y="1111448"/>
        <a:ext cx="762848" cy="762848"/>
      </dsp:txXfrm>
    </dsp:sp>
    <dsp:sp modelId="{5D655E4C-A411-498A-8B52-652737D85A9B}">
      <dsp:nvSpPr>
        <dsp:cNvPr id="0" name=""/>
        <dsp:cNvSpPr/>
      </dsp:nvSpPr>
      <dsp:spPr>
        <a:xfrm rot="19442082">
          <a:off x="1677454" y="838889"/>
          <a:ext cx="288660" cy="364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685708" y="937139"/>
        <a:ext cx="202062" cy="218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0.35399</cdr:x>
      <cdr:y>0.01818</cdr:y>
    </cdr:from>
    <cdr:to>
      <cdr:x>0.88862</cdr:x>
      <cdr:y>0.1</cdr:y>
    </cdr:to>
    <cdr:sp macro="" textlink="">
      <cdr:nvSpPr>
        <cdr:cNvPr id="2" name="Text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21789" y="50800"/>
          <a:ext cx="3657600" cy="2286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just"/>
          <a:r>
            <a:rPr lang="en-US" sz="1400" dirty="0">
              <a:latin typeface="Calibri" pitchFamily="34" charset="0"/>
            </a:rPr>
            <a:t>EID Lab Consolidation achieved by July 2011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0.26097</cdr:x>
      <cdr:y>0.85225</cdr:y>
    </cdr:from>
    <cdr:to>
      <cdr:x>0.41125</cdr:x>
      <cdr:y>0.9658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193177" y="2337885"/>
          <a:ext cx="687048" cy="31149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14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Pre-TA</a:t>
          </a:r>
        </a:p>
      </cdr:txBody>
    </cdr:sp>
  </cdr:relSizeAnchor>
  <cdr:relSizeAnchor xmlns:cdr="http://schemas.openxmlformats.org/drawingml/2006/chartDrawing">
    <cdr:from>
      <cdr:x>0.6125</cdr:x>
      <cdr:y>0.8588</cdr:y>
    </cdr:from>
    <cdr:to>
      <cdr:x>0.77944</cdr:x>
      <cdr:y>0.97235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2800363" y="2355850"/>
          <a:ext cx="763222" cy="31149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Post-TA</a:t>
          </a:r>
        </a:p>
      </cdr:txBody>
    </cdr:sp>
  </cdr:relSizeAnchor>
  <cdr:relSizeAnchor xmlns:cdr="http://schemas.openxmlformats.org/drawingml/2006/chartDrawing">
    <cdr:from>
      <cdr:x>0.47224</cdr:x>
      <cdr:y>0.53513</cdr:y>
    </cdr:from>
    <cdr:to>
      <cdr:x>0.616</cdr:x>
      <cdr:y>0.85479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03663" y="153076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0.37358</cdr:x>
      <cdr:y>0.43067</cdr:y>
    </cdr:from>
    <cdr:to>
      <cdr:x>0.51734</cdr:x>
      <cdr:y>0.75033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76134" y="123194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b="1" dirty="0" smtClean="0"/>
            <a:t>Over 28 fold increase</a:t>
          </a:r>
          <a:endParaRPr lang="en-US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960A2-FCDC-D740-913C-093DB18EB589}" type="datetimeFigureOut">
              <a:rPr lang="en-US" smtClean="0"/>
              <a:t>24/07/18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0D059-4D89-B247-81B8-9166E593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14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1D3B0-B2E6-A44B-8B16-D193143CEB7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61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98D0B-222E-471C-90AE-5941B979B5F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8E50-C7B8-4ECE-A8E8-80C7F1488241}" type="datetimeFigureOut">
              <a:rPr lang="en-US" smtClean="0"/>
              <a:t>24/07/18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20DE-49B0-48C3-B156-DA2CD2D4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36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8E50-C7B8-4ECE-A8E8-80C7F1488241}" type="datetimeFigureOut">
              <a:rPr lang="en-US" smtClean="0"/>
              <a:t>24/07/18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20DE-49B0-48C3-B156-DA2CD2D4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5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8E50-C7B8-4ECE-A8E8-80C7F1488241}" type="datetimeFigureOut">
              <a:rPr lang="en-US" smtClean="0"/>
              <a:t>24/07/18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20DE-49B0-48C3-B156-DA2CD2D4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77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074400" y="6356351"/>
            <a:ext cx="914400" cy="365125"/>
          </a:xfrm>
        </p:spPr>
        <p:txBody>
          <a:bodyPr/>
          <a:lstStyle>
            <a:lvl1pPr>
              <a:defRPr/>
            </a:lvl1pPr>
          </a:lstStyle>
          <a:p>
            <a:fld id="{09155701-D136-3E40-83F5-9AEAE53A0A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1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8E50-C7B8-4ECE-A8E8-80C7F1488241}" type="datetimeFigureOut">
              <a:rPr lang="en-US" smtClean="0"/>
              <a:t>24/07/18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20DE-49B0-48C3-B156-DA2CD2D4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56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8E50-C7B8-4ECE-A8E8-80C7F1488241}" type="datetimeFigureOut">
              <a:rPr lang="en-US" smtClean="0"/>
              <a:t>24/07/18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20DE-49B0-48C3-B156-DA2CD2D4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4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8E50-C7B8-4ECE-A8E8-80C7F1488241}" type="datetimeFigureOut">
              <a:rPr lang="en-US" smtClean="0"/>
              <a:t>24/07/18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20DE-49B0-48C3-B156-DA2CD2D4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4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8E50-C7B8-4ECE-A8E8-80C7F1488241}" type="datetimeFigureOut">
              <a:rPr lang="en-US" smtClean="0"/>
              <a:t>24/07/18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20DE-49B0-48C3-B156-DA2CD2D4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30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8E50-C7B8-4ECE-A8E8-80C7F1488241}" type="datetimeFigureOut">
              <a:rPr lang="en-US" smtClean="0"/>
              <a:t>24/07/18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20DE-49B0-48C3-B156-DA2CD2D4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5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8E50-C7B8-4ECE-A8E8-80C7F1488241}" type="datetimeFigureOut">
              <a:rPr lang="en-US" smtClean="0"/>
              <a:t>24/07/18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20DE-49B0-48C3-B156-DA2CD2D4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1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8E50-C7B8-4ECE-A8E8-80C7F1488241}" type="datetimeFigureOut">
              <a:rPr lang="en-US" smtClean="0"/>
              <a:t>24/07/18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20DE-49B0-48C3-B156-DA2CD2D4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93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8E50-C7B8-4ECE-A8E8-80C7F1488241}" type="datetimeFigureOut">
              <a:rPr lang="en-US" smtClean="0"/>
              <a:t>24/07/18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20DE-49B0-48C3-B156-DA2CD2D4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0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48E50-C7B8-4ECE-A8E8-80C7F1488241}" type="datetimeFigureOut">
              <a:rPr lang="en-US" smtClean="0"/>
              <a:t>24/07/18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B20DE-49B0-48C3-B156-DA2CD2D4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6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23.gif"/><Relationship Id="rId9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png"/><Relationship Id="rId5" Type="http://schemas.openxmlformats.org/officeDocument/2006/relationships/image" Target="../media/image31.jpe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5" Type="http://schemas.openxmlformats.org/officeDocument/2006/relationships/image" Target="../media/image34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oleObject" Target="../embeddings/Microsoft_Excel_97_-_2004_Worksheet2.xls"/><Relationship Id="rId5" Type="http://schemas.openxmlformats.org/officeDocument/2006/relationships/image" Target="../media/image4.png"/><Relationship Id="rId1" Type="http://schemas.openxmlformats.org/officeDocument/2006/relationships/vmlDrawing" Target="../drawings/vmlDrawing2.vml"/><Relationship Id="rId2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oleObject" Target="../embeddings/Microsoft_Excel_97_-_2004_Worksheet3.xls"/><Relationship Id="rId5" Type="http://schemas.openxmlformats.org/officeDocument/2006/relationships/image" Target="../media/image5.png"/><Relationship Id="rId1" Type="http://schemas.openxmlformats.org/officeDocument/2006/relationships/vmlDrawing" Target="../drawings/vmlDrawing3.vml"/><Relationship Id="rId2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oleObject" Target="../embeddings/Microsoft_Excel_97_-_2004_Worksheet4.xls"/><Relationship Id="rId5" Type="http://schemas.openxmlformats.org/officeDocument/2006/relationships/image" Target="../media/image6.png"/><Relationship Id="rId1" Type="http://schemas.openxmlformats.org/officeDocument/2006/relationships/vmlDrawing" Target="../drawings/vmlDrawing4.vml"/><Relationship Id="rId2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313617"/>
            <a:ext cx="12192000" cy="1797230"/>
            <a:chOff x="0" y="1492726"/>
            <a:chExt cx="12192000" cy="1797230"/>
          </a:xfrm>
        </p:grpSpPr>
        <p:sp>
          <p:nvSpPr>
            <p:cNvPr id="5" name="Rectangle 4"/>
            <p:cNvSpPr/>
            <p:nvPr/>
          </p:nvSpPr>
          <p:spPr>
            <a:xfrm>
              <a:off x="0" y="1492726"/>
              <a:ext cx="12192000" cy="1797230"/>
            </a:xfrm>
            <a:prstGeom prst="rect">
              <a:avLst/>
            </a:prstGeom>
            <a:solidFill>
              <a:srgbClr val="C02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92726"/>
              <a:ext cx="4822623" cy="179723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061815" y="2206675"/>
              <a:ext cx="6890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ADVANCING THE LABORATORY PROFESSION AND NETWORKS IN AFRICA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743958" y="3408104"/>
            <a:ext cx="917228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Programmatic and technical benefits and challenges of laboratory networks and technologies – Uganda Experience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738529" y="5403825"/>
            <a:ext cx="5213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Charles Kiyaga</a:t>
            </a:r>
          </a:p>
          <a:p>
            <a:pPr algn="ctr"/>
            <a:r>
              <a:rPr lang="en-US" dirty="0"/>
              <a:t>Technical Lead </a:t>
            </a:r>
            <a:r>
              <a:rPr lang="en-US" dirty="0" err="1"/>
              <a:t>LabCoP</a:t>
            </a:r>
            <a:r>
              <a:rPr lang="en-US" dirty="0"/>
              <a:t> Project</a:t>
            </a:r>
          </a:p>
          <a:p>
            <a:pPr algn="ctr"/>
            <a:r>
              <a:rPr lang="en-US" dirty="0"/>
              <a:t>African Society of Laboratory Medicine (ASLM)  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147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12192000" cy="1268760"/>
          </a:xfrm>
          <a:solidFill>
            <a:srgbClr val="E3000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The impact seen after EID Consolidation from 8 labs to 1 lab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1507" name="Chart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03" y="1772816"/>
            <a:ext cx="6581893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378203" y="1268761"/>
            <a:ext cx="8463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chemeClr val="accent2"/>
                </a:solidFill>
                <a:latin typeface="Calibri" charset="0"/>
              </a:rPr>
              <a:t>Marked reduction in result turn-around-time and overhead costs </a:t>
            </a:r>
            <a:endParaRPr lang="en-US" b="1" dirty="0">
              <a:solidFill>
                <a:schemeClr val="accent2"/>
              </a:solidFill>
              <a:latin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328" y="5157192"/>
            <a:ext cx="12001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In addition, the EID program availed efficient and cost-effective infrastructure such as IT systems, the Hub-based National Specimens Transportation Network, the electronic transfer of results and experience,  which came in handy for other programs like VL, Hepatitis, sickle cell NBS, bacteriology surveillance etc. </a:t>
            </a:r>
            <a:endParaRPr 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851" y="1772816"/>
            <a:ext cx="464699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008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1882"/>
            <a:ext cx="6714861" cy="47961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E3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Though Using Centralized testing, Uganda’s EID and VL Programs are one of the most efficient on the Continent</a:t>
            </a:r>
          </a:p>
          <a:p>
            <a:r>
              <a:rPr lang="en-US" sz="2000" b="1" u="sng" dirty="0" smtClean="0">
                <a:solidFill>
                  <a:schemeClr val="bg1"/>
                </a:solidFill>
              </a:rPr>
              <a:t>  </a:t>
            </a:r>
            <a:endParaRPr lang="en-US" sz="2000" b="1" u="sng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0267145-4849-1B40-A47E-FBC7F26E9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547" y="2196353"/>
            <a:ext cx="5258453" cy="46616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15323"/>
            <a:ext cx="121728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inherent weakness of centralized testing is the long TAT, which can be addressed through setting up a robust sample </a:t>
            </a:r>
          </a:p>
          <a:p>
            <a:r>
              <a:rPr lang="en-US" dirty="0" smtClean="0"/>
              <a:t>Transport system and IT and LIMS infrastructure, to enable electronic results transfer. This would be far cheaper than </a:t>
            </a:r>
          </a:p>
          <a:p>
            <a:r>
              <a:rPr lang="en-US" dirty="0" smtClean="0"/>
              <a:t>addressing the HR, QC, SCM, Data and Waste management, Equipment maintenance, infrastructure and overhead costs etc. that may be posed by large scale POC implementation. Nevertheless POC has a place to complement centralized testing which should be the backbone.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191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9765"/>
          </a:xfrm>
          <a:solidFill>
            <a:srgbClr val="E30000"/>
          </a:solidFill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FFFFF"/>
                </a:solidFill>
              </a:rPr>
              <a:t>Electronic transfer of results has enabled H/F with internet  to access results instantly reducing TAT to one week or less 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48" y="5125383"/>
            <a:ext cx="1299361" cy="17324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t="3992" r="-408" b="7845"/>
          <a:stretch/>
        </p:blipFill>
        <p:spPr>
          <a:xfrm>
            <a:off x="149412" y="1404471"/>
            <a:ext cx="11908117" cy="32518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8049" y="4913636"/>
            <a:ext cx="1572296" cy="1944365"/>
          </a:xfrm>
          <a:prstGeom prst="rect">
            <a:avLst/>
          </a:prstGeom>
        </p:spPr>
      </p:pic>
      <p:pic>
        <p:nvPicPr>
          <p:cNvPr id="23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7535" y="4933391"/>
            <a:ext cx="530349" cy="481843"/>
          </a:xfrm>
          <a:prstGeom prst="rect">
            <a:avLst/>
          </a:prstGeom>
        </p:spPr>
      </p:pic>
      <p:pic>
        <p:nvPicPr>
          <p:cNvPr id="24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3415" y="4776693"/>
            <a:ext cx="524444" cy="621903"/>
          </a:xfrm>
          <a:prstGeom prst="rect">
            <a:avLst/>
          </a:prstGeom>
        </p:spPr>
      </p:pic>
      <p:pic>
        <p:nvPicPr>
          <p:cNvPr id="25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4714" y="5012812"/>
            <a:ext cx="530349" cy="481843"/>
          </a:xfrm>
          <a:prstGeom prst="rect">
            <a:avLst/>
          </a:prstGeom>
        </p:spPr>
      </p:pic>
      <p:pic>
        <p:nvPicPr>
          <p:cNvPr id="26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4714" y="5991625"/>
            <a:ext cx="530349" cy="481843"/>
          </a:xfrm>
          <a:prstGeom prst="rect">
            <a:avLst/>
          </a:prstGeom>
        </p:spPr>
      </p:pic>
      <p:pic>
        <p:nvPicPr>
          <p:cNvPr id="27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9631" y="6389938"/>
            <a:ext cx="530349" cy="481843"/>
          </a:xfrm>
          <a:prstGeom prst="rect">
            <a:avLst/>
          </a:prstGeom>
        </p:spPr>
      </p:pic>
      <p:pic>
        <p:nvPicPr>
          <p:cNvPr id="28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3326" y="6407711"/>
            <a:ext cx="530349" cy="481843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1871331" y="5991624"/>
            <a:ext cx="178671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2" idx="3"/>
          </p:cNvCxnSpPr>
          <p:nvPr/>
        </p:nvCxnSpPr>
        <p:spPr>
          <a:xfrm flipV="1">
            <a:off x="5230346" y="5125382"/>
            <a:ext cx="3833069" cy="76043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2" idx="3"/>
          </p:cNvCxnSpPr>
          <p:nvPr/>
        </p:nvCxnSpPr>
        <p:spPr>
          <a:xfrm flipV="1">
            <a:off x="5230346" y="5398596"/>
            <a:ext cx="5129285" cy="48722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2" idx="3"/>
          </p:cNvCxnSpPr>
          <p:nvPr/>
        </p:nvCxnSpPr>
        <p:spPr>
          <a:xfrm flipV="1">
            <a:off x="5230345" y="5415234"/>
            <a:ext cx="6114368" cy="47058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2" idx="3"/>
          </p:cNvCxnSpPr>
          <p:nvPr/>
        </p:nvCxnSpPr>
        <p:spPr>
          <a:xfrm>
            <a:off x="5230345" y="5885818"/>
            <a:ext cx="6114368" cy="28106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2" idx="3"/>
          </p:cNvCxnSpPr>
          <p:nvPr/>
        </p:nvCxnSpPr>
        <p:spPr>
          <a:xfrm>
            <a:off x="5230346" y="5885818"/>
            <a:ext cx="5027189" cy="521892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2" idx="3"/>
          </p:cNvCxnSpPr>
          <p:nvPr/>
        </p:nvCxnSpPr>
        <p:spPr>
          <a:xfrm>
            <a:off x="5230346" y="5885819"/>
            <a:ext cx="3502529" cy="58764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683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46934"/>
          </a:xfrm>
          <a:solidFill>
            <a:srgbClr val="E30000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Contribution of all innovations deliver high quality lab service to the country courtyards at affordable cost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ED8CBD2-576F-402E-9E5E-CA041B148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62" y="1746934"/>
            <a:ext cx="11171276" cy="511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61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african pepfar count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1564" y="1446722"/>
            <a:ext cx="6039346" cy="392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474520" y="1735603"/>
            <a:ext cx="4965044" cy="3574477"/>
            <a:chOff x="4474520" y="1735603"/>
            <a:chExt cx="4965044" cy="3574477"/>
          </a:xfrm>
        </p:grpSpPr>
        <p:graphicFrame>
          <p:nvGraphicFramePr>
            <p:cNvPr id="101" name="Diagram 100"/>
            <p:cNvGraphicFramePr/>
            <p:nvPr>
              <p:extLst>
                <p:ext uri="{D42A27DB-BD31-4B8C-83A1-F6EECF244321}">
                  <p14:modId xmlns:p14="http://schemas.microsoft.com/office/powerpoint/2010/main" val="3387609806"/>
                </p:ext>
              </p:extLst>
            </p:nvPr>
          </p:nvGraphicFramePr>
          <p:xfrm>
            <a:off x="4474520" y="1735603"/>
            <a:ext cx="4965044" cy="357447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35" name="Picture 34" descr="File:Spur &lt;strong&gt;gears&lt;/strong&gt; &lt;strong&gt;animation&lt;/strong&gt;.gif - Wikimedia Commons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265799" y="3255212"/>
              <a:ext cx="1387600" cy="780525"/>
            </a:xfrm>
            <a:prstGeom prst="rect">
              <a:avLst/>
            </a:prstGeom>
          </p:spPr>
        </p:pic>
      </p:grpSp>
      <p:sp>
        <p:nvSpPr>
          <p:cNvPr id="139" name="TextBox 138"/>
          <p:cNvSpPr txBox="1"/>
          <p:nvPr/>
        </p:nvSpPr>
        <p:spPr>
          <a:xfrm>
            <a:off x="4664115" y="263508"/>
            <a:ext cx="3685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How do improvements along the viral load cascade benefit other diseases? 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959272" y="236517"/>
            <a:ext cx="323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How to bring all stakeholders in the discussion?</a:t>
            </a:r>
            <a:endParaRPr 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876557" y="1861693"/>
            <a:ext cx="1533236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Laboratory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876557" y="2723181"/>
            <a:ext cx="1533236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Program managers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6557" y="3584669"/>
            <a:ext cx="1533236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clinicians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876557" y="4154608"/>
            <a:ext cx="153323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Civil society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876557" y="4762945"/>
            <a:ext cx="1533236" cy="369332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Policy makers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876557" y="5371282"/>
            <a:ext cx="1533236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Implementing </a:t>
            </a:r>
            <a:r>
              <a:rPr lang="en-US" dirty="0" smtClean="0"/>
              <a:t>&amp; </a:t>
            </a:r>
            <a:r>
              <a:rPr lang="en-US" dirty="0" smtClean="0"/>
              <a:t>developing partners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94535" y="250100"/>
            <a:ext cx="5062556" cy="6708523"/>
            <a:chOff x="294535" y="250100"/>
            <a:chExt cx="5062556" cy="6708523"/>
          </a:xfrm>
        </p:grpSpPr>
        <p:sp>
          <p:nvSpPr>
            <p:cNvPr id="3" name="TextBox 2"/>
            <p:cNvSpPr txBox="1"/>
            <p:nvPr/>
          </p:nvSpPr>
          <p:spPr>
            <a:xfrm>
              <a:off x="4396509" y="4350324"/>
              <a:ext cx="9605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024" name="TextBox 1023"/>
            <p:cNvSpPr txBox="1"/>
            <p:nvPr/>
          </p:nvSpPr>
          <p:spPr>
            <a:xfrm>
              <a:off x="2477661" y="2187325"/>
              <a:ext cx="9328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/>
                <a:t>?</a:t>
              </a:r>
              <a:endParaRPr lang="en-US" sz="6000" dirty="0"/>
            </a:p>
          </p:txBody>
        </p:sp>
        <p:sp>
          <p:nvSpPr>
            <p:cNvPr id="1025" name="TextBox 1024"/>
            <p:cNvSpPr txBox="1"/>
            <p:nvPr/>
          </p:nvSpPr>
          <p:spPr>
            <a:xfrm>
              <a:off x="294535" y="250100"/>
              <a:ext cx="36678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How can less funded countries benefit from advancements made in VL scale up?</a:t>
              </a:r>
              <a:endParaRPr lang="en-US" sz="20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37309" y="5388963"/>
              <a:ext cx="47197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cap="all" dirty="0"/>
                <a:t>DOZENS OF COUNTRIES LEFT OUT OF NEW PEPFAR STRATEGY, THREATENING THE GLOBAL AIDS RESPONSE</a:t>
              </a:r>
            </a:p>
            <a:p>
              <a:r>
                <a:rPr lang="en-US" sz="1600" i="1" dirty="0"/>
                <a:t>Plan Reflects Significant Resource Scarcity, Congress &amp; Administration Failure to Provide Sufficient Funding </a:t>
              </a:r>
              <a:endParaRPr lang="en-US" sz="1600" dirty="0"/>
            </a:p>
            <a:p>
              <a:endParaRPr lang="en-US" sz="1600" dirty="0"/>
            </a:p>
          </p:txBody>
        </p:sp>
        <p:pic>
          <p:nvPicPr>
            <p:cNvPr id="6" name="Picture 2" descr="https://d3n8a8pro7vhmx.cloudfront.net/healthgap/sites/1/meta_images/original/logo_2x.png?151547360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740" y="4705719"/>
              <a:ext cx="1977455" cy="98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5873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9" grpId="0"/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223389"/>
            <a:ext cx="12192000" cy="1008667"/>
          </a:xfrm>
          <a:prstGeom prst="rect">
            <a:avLst/>
          </a:prstGeom>
          <a:solidFill>
            <a:srgbClr val="E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1681" y="906693"/>
            <a:ext cx="5791200" cy="3120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Bill &amp; Melinda Gates funded platform:</a:t>
            </a:r>
          </a:p>
          <a:p>
            <a:pPr>
              <a:lnSpc>
                <a:spcPct val="60000"/>
              </a:lnSpc>
            </a:pPr>
            <a:endParaRPr lang="en-US" sz="24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/>
              <a:t>F</a:t>
            </a:r>
            <a:r>
              <a:rPr lang="en-US" sz="2400" dirty="0" smtClean="0"/>
              <a:t>or </a:t>
            </a:r>
            <a:r>
              <a:rPr lang="en-US" sz="2400" dirty="0"/>
              <a:t>exchange and </a:t>
            </a:r>
            <a:r>
              <a:rPr lang="en-US" sz="2400" dirty="0" smtClean="0"/>
              <a:t>discussion between </a:t>
            </a:r>
            <a:r>
              <a:rPr lang="en-US" sz="2400" dirty="0"/>
              <a:t>multiple countries and stakeholders </a:t>
            </a:r>
            <a:endParaRPr lang="en-US" sz="2400" dirty="0" smtClean="0"/>
          </a:p>
          <a:p>
            <a:pPr>
              <a:lnSpc>
                <a:spcPct val="60000"/>
              </a:lnSpc>
            </a:pPr>
            <a:endParaRPr lang="en-US" sz="24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 smtClean="0"/>
              <a:t>For the fast </a:t>
            </a:r>
            <a:r>
              <a:rPr lang="en-US" sz="2400" dirty="0"/>
              <a:t>track </a:t>
            </a:r>
            <a:r>
              <a:rPr lang="en-US" sz="2400" dirty="0" smtClean="0"/>
              <a:t>identification</a:t>
            </a:r>
            <a:r>
              <a:rPr lang="en-US" sz="2400" dirty="0"/>
              <a:t>, dissemination and adoption of ‘</a:t>
            </a:r>
            <a:r>
              <a:rPr lang="en-US" sz="2400" b="1" dirty="0">
                <a:solidFill>
                  <a:srgbClr val="C00000"/>
                </a:solidFill>
              </a:rPr>
              <a:t>better ideas</a:t>
            </a:r>
            <a:r>
              <a:rPr lang="en-US" sz="2400" dirty="0"/>
              <a:t>’ 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496458"/>
            <a:ext cx="6524625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to improve laboratory system functions and accelerate the </a:t>
            </a:r>
            <a:r>
              <a:rPr lang="en-US" sz="2400" dirty="0" smtClean="0"/>
              <a:t>scale-up </a:t>
            </a:r>
            <a:r>
              <a:rPr lang="en-US" sz="2400" dirty="0"/>
              <a:t>of </a:t>
            </a:r>
            <a:r>
              <a:rPr lang="en-US" sz="2400" dirty="0" smtClean="0"/>
              <a:t>HIV Viral </a:t>
            </a:r>
            <a:r>
              <a:rPr lang="en-US" sz="2400" dirty="0"/>
              <a:t>L</a:t>
            </a:r>
            <a:r>
              <a:rPr lang="en-US" sz="2400" dirty="0" smtClean="0"/>
              <a:t>oad testing </a:t>
            </a:r>
            <a:r>
              <a:rPr lang="en-US" sz="2400" b="1" dirty="0" smtClean="0">
                <a:solidFill>
                  <a:srgbClr val="C00000"/>
                </a:solidFill>
              </a:rPr>
              <a:t>for improved patient </a:t>
            </a:r>
            <a:r>
              <a:rPr lang="en-US" sz="2400" b="1" dirty="0" smtClean="0">
                <a:solidFill>
                  <a:srgbClr val="C00000"/>
                </a:solidFill>
              </a:rPr>
              <a:t>management</a:t>
            </a:r>
          </a:p>
          <a:p>
            <a:pPr>
              <a:lnSpc>
                <a:spcPct val="50000"/>
              </a:lnSpc>
            </a:pPr>
            <a:endParaRPr lang="en-US" sz="2400" b="1" dirty="0">
              <a:solidFill>
                <a:srgbClr val="C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Countries are invited to join the network and are encouraged to select multi disciplinary teams  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5" name="Right Arrow 4"/>
          <p:cNvSpPr/>
          <p:nvPr/>
        </p:nvSpPr>
        <p:spPr>
          <a:xfrm rot="5400000">
            <a:off x="2580608" y="3357554"/>
            <a:ext cx="1123085" cy="1066755"/>
          </a:xfrm>
          <a:prstGeom prst="rightArrow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69" y="1004267"/>
            <a:ext cx="5211619" cy="47197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7" y="5943038"/>
            <a:ext cx="1325010" cy="5489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261" y="5943038"/>
            <a:ext cx="1682387" cy="6730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-209177"/>
            <a:ext cx="12191999" cy="646331"/>
          </a:xfrm>
          <a:prstGeom prst="rect">
            <a:avLst/>
          </a:prstGeom>
          <a:solidFill>
            <a:srgbClr val="E300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The </a:t>
            </a:r>
            <a:r>
              <a:rPr lang="en-US" sz="3600" dirty="0" smtClean="0">
                <a:solidFill>
                  <a:schemeClr val="bg1"/>
                </a:solidFill>
              </a:rPr>
              <a:t>laboratory system strengthening Community of </a:t>
            </a:r>
            <a:r>
              <a:rPr lang="en-US" sz="3600" dirty="0" smtClean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157187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887" y="116070"/>
            <a:ext cx="1681497" cy="23187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276" y="116070"/>
            <a:ext cx="1791792" cy="2318790"/>
          </a:xfrm>
          <a:prstGeom prst="rect">
            <a:avLst/>
          </a:prstGeom>
        </p:spPr>
      </p:pic>
      <p:pic>
        <p:nvPicPr>
          <p:cNvPr id="4" name="Content Placeholder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887" y="2519919"/>
            <a:ext cx="4059180" cy="25369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6200000">
            <a:off x="-580304" y="902496"/>
            <a:ext cx="2403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Virtual ECHO sessions</a:t>
            </a:r>
            <a:endParaRPr lang="en-US" sz="240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RÃ©sultat de recherche d'images pour &quot;action plan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060" y="3134552"/>
            <a:ext cx="2291018" cy="79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09577" y="3334109"/>
            <a:ext cx="3069490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I</a:t>
            </a:r>
            <a:r>
              <a:rPr lang="en-US" sz="2800" dirty="0" smtClean="0"/>
              <a:t>dentification, dissemination  &amp; adoption of best practices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572680" y="129897"/>
            <a:ext cx="2684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Country visits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5647" y="1441636"/>
            <a:ext cx="3439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VL testing cascade assessment</a:t>
            </a:r>
            <a:endParaRPr lang="en-US" sz="2000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36" name="Picture 12" descr="RÃ©sultat de recherche d'images pour &quot;africa blank map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344" y="358230"/>
            <a:ext cx="1068125" cy="122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Ã©sultat de recherche d'images pour &quot;ticking boxes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813" y="2340650"/>
            <a:ext cx="1487524" cy="113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Down Arrow 18"/>
          <p:cNvSpPr/>
          <p:nvPr/>
        </p:nvSpPr>
        <p:spPr>
          <a:xfrm>
            <a:off x="7391644" y="639881"/>
            <a:ext cx="556135" cy="7262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7328186" y="2328200"/>
            <a:ext cx="556135" cy="7262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6032185" y="78387"/>
            <a:ext cx="8625" cy="4750134"/>
          </a:xfrm>
          <a:prstGeom prst="line">
            <a:avLst/>
          </a:prstGeom>
          <a:ln w="508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93135" y="6244572"/>
            <a:ext cx="11120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Accelerate VL scale up and Strengthen Laboratory systems</a:t>
            </a:r>
            <a:endParaRPr lang="en-US" sz="3200" dirty="0"/>
          </a:p>
        </p:txBody>
      </p:sp>
      <p:sp>
        <p:nvSpPr>
          <p:cNvPr id="21" name="Isosceles Triangle 20"/>
          <p:cNvSpPr/>
          <p:nvPr/>
        </p:nvSpPr>
        <p:spPr>
          <a:xfrm rot="10800000">
            <a:off x="2489535" y="5499971"/>
            <a:ext cx="7102549" cy="508109"/>
          </a:xfrm>
          <a:prstGeom prst="triangl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09764" y="4601881"/>
            <a:ext cx="3361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Apple Chancery"/>
                <a:cs typeface="Apple Chancery"/>
              </a:rPr>
              <a:t>Technical Assistance</a:t>
            </a:r>
            <a:endParaRPr lang="en-US" sz="2800" dirty="0">
              <a:solidFill>
                <a:schemeClr val="accent6"/>
              </a:solidFill>
              <a:latin typeface="Apple Chancery"/>
              <a:cs typeface="Apple Chancery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7316233" y="3870130"/>
            <a:ext cx="556135" cy="7262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86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/>
      <p:bldP spid="19" grpId="0" animBg="1"/>
      <p:bldP spid="23" grpId="0" animBg="1"/>
      <p:bldP spid="20" grpId="0"/>
      <p:bldP spid="21" grpId="0" animBg="1"/>
      <p:bldP spid="5" grpId="0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0" y="1"/>
            <a:ext cx="12192000" cy="829939"/>
          </a:xfrm>
          <a:prstGeom prst="rect">
            <a:avLst/>
          </a:prstGeom>
          <a:solidFill>
            <a:srgbClr val="E30000"/>
          </a:solidFill>
          <a:ln>
            <a:noFill/>
          </a:ln>
          <a:extLst/>
        </p:spPr>
        <p:txBody>
          <a:bodyPr anchor="ctr"/>
          <a:lstStyle>
            <a:defPPr>
              <a:defRPr lang="en-US"/>
            </a:defPPr>
            <a:lvl1pPr marL="231775">
              <a:defRPr sz="1700" b="1">
                <a:solidFill>
                  <a:srgbClr val="FFFFFF"/>
                </a:solidFill>
              </a:defRPr>
            </a:lvl1pPr>
          </a:lstStyle>
          <a:p>
            <a:r>
              <a:rPr lang="en-US" sz="2800" dirty="0" smtClean="0"/>
              <a:t>How the Lessons were Transferred to Sierra Leone</a:t>
            </a:r>
            <a:endParaRPr lang="en-US" sz="28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6380120"/>
              </p:ext>
            </p:extLst>
          </p:nvPr>
        </p:nvGraphicFramePr>
        <p:xfrm>
          <a:off x="74219" y="829939"/>
          <a:ext cx="6360447" cy="2860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5204742"/>
              </p:ext>
            </p:extLst>
          </p:nvPr>
        </p:nvGraphicFramePr>
        <p:xfrm>
          <a:off x="6434665" y="829940"/>
          <a:ext cx="5599288" cy="2845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219" y="3689971"/>
            <a:ext cx="12117781" cy="303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dirty="0" smtClean="0"/>
              <a:t>We did a baseline assessment to understand the gaps and the confounders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dirty="0" smtClean="0"/>
              <a:t>Developed Training Materials, Data </a:t>
            </a:r>
            <a:r>
              <a:rPr lang="en-US" sz="2000" dirty="0"/>
              <a:t>T</a:t>
            </a:r>
            <a:r>
              <a:rPr lang="en-US" sz="2000" dirty="0" smtClean="0"/>
              <a:t>ools and </a:t>
            </a:r>
            <a:r>
              <a:rPr lang="en-US" sz="2000" dirty="0"/>
              <a:t>J</a:t>
            </a:r>
            <a:r>
              <a:rPr lang="en-US" sz="2000" dirty="0" smtClean="0"/>
              <a:t>ob Aids that were adopted by  stakeholders in country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dirty="0" smtClean="0"/>
              <a:t>The country already had one central VL laboratory which we optimized for high volume testing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dirty="0" smtClean="0"/>
              <a:t>Designed a sample transport system that is moving the samples to the testing lab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dirty="0" smtClean="0"/>
              <a:t>Developed a LIMS for the laboratory to start printing individual patient test results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dirty="0" smtClean="0"/>
              <a:t>Capacity Building started with TOT and the trained trainers have been the backbone of VL scale up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dirty="0" smtClean="0"/>
              <a:t>IT infrastructure/servers were set up which are enabling web based dash board monitoring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dirty="0" smtClean="0"/>
              <a:t>We supported the country set up a Supply Chain Management system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5886" y="6164304"/>
            <a:ext cx="2086114" cy="6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79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93538" y="3014935"/>
            <a:ext cx="4293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Thank you 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511" cy="257565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53" y="2794001"/>
            <a:ext cx="3456384" cy="2730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695" y="2659529"/>
            <a:ext cx="3936437" cy="2850445"/>
          </a:xfrm>
          <a:prstGeom prst="rect">
            <a:avLst/>
          </a:prstGeom>
        </p:spPr>
      </p:pic>
      <p:pic>
        <p:nvPicPr>
          <p:cNvPr id="7" name="Picture 2" descr="http://www.logodesignblog.net/logos/the-global-fund-log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t="26912" r="4272" b="24545"/>
          <a:stretch/>
        </p:blipFill>
        <p:spPr bwMode="auto">
          <a:xfrm>
            <a:off x="3511176" y="5770446"/>
            <a:ext cx="4802337" cy="86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553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540AA4C-4E68-4A4C-A608-5C4060431546}"/>
              </a:ext>
            </a:extLst>
          </p:cNvPr>
          <p:cNvSpPr txBox="1"/>
          <p:nvPr/>
        </p:nvSpPr>
        <p:spPr>
          <a:xfrm>
            <a:off x="1391478" y="3068961"/>
            <a:ext cx="9409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</a:t>
            </a:r>
            <a:r>
              <a:rPr lang="en-US" sz="3200" b="1" dirty="0"/>
              <a:t>I have no conflicts of interest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E30000"/>
          </a:solidFill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Disclaimer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85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1"/>
          <p:cNvGrpSpPr>
            <a:grpSpLocks/>
          </p:cNvGrpSpPr>
          <p:nvPr/>
        </p:nvGrpSpPr>
        <p:grpSpPr bwMode="auto">
          <a:xfrm>
            <a:off x="140850" y="1261798"/>
            <a:ext cx="6488081" cy="5596202"/>
            <a:chOff x="567560" y="1398969"/>
            <a:chExt cx="5770178" cy="5616685"/>
          </a:xfrm>
        </p:grpSpPr>
        <p:grpSp>
          <p:nvGrpSpPr>
            <p:cNvPr id="16394" name="Group 13"/>
            <p:cNvGrpSpPr>
              <a:grpSpLocks/>
            </p:cNvGrpSpPr>
            <p:nvPr/>
          </p:nvGrpSpPr>
          <p:grpSpPr bwMode="auto">
            <a:xfrm>
              <a:off x="567560" y="1398969"/>
              <a:ext cx="5770178" cy="5616685"/>
              <a:chOff x="5705475" y="1296329"/>
              <a:chExt cx="3122613" cy="3062288"/>
            </a:xfrm>
          </p:grpSpPr>
          <p:pic>
            <p:nvPicPr>
              <p:cNvPr id="16402" name="Picture 7" descr="http://permanent.access.gpo.gov/lps35389/2000/ug-map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05475" y="1296329"/>
                <a:ext cx="3122613" cy="3062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03" name="TextBox 59"/>
              <p:cNvSpPr txBox="1">
                <a:spLocks noChangeArrowheads="1"/>
              </p:cNvSpPr>
              <p:nvPr/>
            </p:nvSpPr>
            <p:spPr bwMode="auto">
              <a:xfrm>
                <a:off x="7182436" y="2067155"/>
                <a:ext cx="289107" cy="245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100" b="1">
                    <a:solidFill>
                      <a:srgbClr val="FF0000"/>
                    </a:solidFill>
                    <a:latin typeface="Calibri" charset="0"/>
                  </a:rPr>
                  <a:t>x</a:t>
                </a:r>
              </a:p>
            </p:txBody>
          </p:sp>
        </p:grpSp>
        <p:sp>
          <p:nvSpPr>
            <p:cNvPr id="16395" name="TextBox 59"/>
            <p:cNvSpPr txBox="1">
              <a:spLocks noChangeArrowheads="1"/>
            </p:cNvSpPr>
            <p:nvPr/>
          </p:nvSpPr>
          <p:spPr bwMode="auto">
            <a:xfrm>
              <a:off x="1494267" y="4589026"/>
              <a:ext cx="534232" cy="45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100" b="1">
                  <a:solidFill>
                    <a:srgbClr val="FF0000"/>
                  </a:solidFill>
                  <a:latin typeface="Calibri" charset="0"/>
                </a:rPr>
                <a:t>x</a:t>
              </a:r>
            </a:p>
          </p:txBody>
        </p:sp>
        <p:sp>
          <p:nvSpPr>
            <p:cNvPr id="16396" name="TextBox 59"/>
            <p:cNvSpPr txBox="1">
              <a:spLocks noChangeArrowheads="1"/>
            </p:cNvSpPr>
            <p:nvPr/>
          </p:nvSpPr>
          <p:spPr bwMode="auto">
            <a:xfrm>
              <a:off x="1157936" y="6207620"/>
              <a:ext cx="534232" cy="45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100" b="1">
                  <a:solidFill>
                    <a:srgbClr val="FF0000"/>
                  </a:solidFill>
                  <a:latin typeface="Calibri" charset="0"/>
                </a:rPr>
                <a:t>x</a:t>
              </a:r>
            </a:p>
          </p:txBody>
        </p:sp>
        <p:sp>
          <p:nvSpPr>
            <p:cNvPr id="16397" name="TextBox 59"/>
            <p:cNvSpPr txBox="1">
              <a:spLocks noChangeArrowheads="1"/>
            </p:cNvSpPr>
            <p:nvPr/>
          </p:nvSpPr>
          <p:spPr bwMode="auto">
            <a:xfrm>
              <a:off x="1751769" y="5808230"/>
              <a:ext cx="534232" cy="45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100" b="1">
                  <a:solidFill>
                    <a:srgbClr val="FF0000"/>
                  </a:solidFill>
                  <a:latin typeface="Calibri" charset="0"/>
                </a:rPr>
                <a:t>x</a:t>
              </a:r>
            </a:p>
          </p:txBody>
        </p:sp>
        <p:sp>
          <p:nvSpPr>
            <p:cNvPr id="16398" name="TextBox 59"/>
            <p:cNvSpPr txBox="1">
              <a:spLocks noChangeArrowheads="1"/>
            </p:cNvSpPr>
            <p:nvPr/>
          </p:nvSpPr>
          <p:spPr bwMode="auto">
            <a:xfrm>
              <a:off x="3480770" y="4857010"/>
              <a:ext cx="534232" cy="45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100" b="1">
                  <a:solidFill>
                    <a:srgbClr val="45FB37"/>
                  </a:solidFill>
                  <a:latin typeface="Calibri" charset="0"/>
                </a:rPr>
                <a:t>x</a:t>
              </a:r>
            </a:p>
          </p:txBody>
        </p:sp>
        <p:sp>
          <p:nvSpPr>
            <p:cNvPr id="16399" name="TextBox 59"/>
            <p:cNvSpPr txBox="1">
              <a:spLocks noChangeArrowheads="1"/>
            </p:cNvSpPr>
            <p:nvPr/>
          </p:nvSpPr>
          <p:spPr bwMode="auto">
            <a:xfrm>
              <a:off x="3648936" y="4851750"/>
              <a:ext cx="534232" cy="45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100" b="1">
                  <a:solidFill>
                    <a:srgbClr val="45FB37"/>
                  </a:solidFill>
                  <a:latin typeface="Calibri" charset="0"/>
                </a:rPr>
                <a:t>x</a:t>
              </a:r>
            </a:p>
          </p:txBody>
        </p:sp>
        <p:sp>
          <p:nvSpPr>
            <p:cNvPr id="16400" name="TextBox 59"/>
            <p:cNvSpPr txBox="1">
              <a:spLocks noChangeArrowheads="1"/>
            </p:cNvSpPr>
            <p:nvPr/>
          </p:nvSpPr>
          <p:spPr bwMode="auto">
            <a:xfrm>
              <a:off x="4731530" y="4767660"/>
              <a:ext cx="534232" cy="45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100" b="1">
                  <a:solidFill>
                    <a:srgbClr val="FF0000"/>
                  </a:solidFill>
                  <a:latin typeface="Calibri" charset="0"/>
                </a:rPr>
                <a:t>x</a:t>
              </a:r>
            </a:p>
          </p:txBody>
        </p:sp>
        <p:sp>
          <p:nvSpPr>
            <p:cNvPr id="16401" name="TextBox 59"/>
            <p:cNvSpPr txBox="1">
              <a:spLocks noChangeArrowheads="1"/>
            </p:cNvSpPr>
            <p:nvPr/>
          </p:nvSpPr>
          <p:spPr bwMode="auto">
            <a:xfrm>
              <a:off x="5151952" y="4242122"/>
              <a:ext cx="534232" cy="45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100" b="1">
                  <a:solidFill>
                    <a:srgbClr val="FF0000"/>
                  </a:solidFill>
                  <a:latin typeface="Calibri" charset="0"/>
                </a:rPr>
                <a:t>x</a:t>
              </a:r>
            </a:p>
          </p:txBody>
        </p:sp>
      </p:grpSp>
      <p:sp>
        <p:nvSpPr>
          <p:cNvPr id="16387" name="TextBox 59"/>
          <p:cNvSpPr txBox="1">
            <a:spLocks noChangeArrowheads="1"/>
          </p:cNvSpPr>
          <p:nvPr/>
        </p:nvSpPr>
        <p:spPr bwMode="auto">
          <a:xfrm>
            <a:off x="7814734" y="1174750"/>
            <a:ext cx="82973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231" tIns="42616" rIns="85231" bIns="426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Calibri" charset="0"/>
              </a:rPr>
              <a:t>x</a:t>
            </a:r>
          </a:p>
        </p:txBody>
      </p:sp>
      <p:sp>
        <p:nvSpPr>
          <p:cNvPr id="16388" name="TextBox 59"/>
          <p:cNvSpPr txBox="1">
            <a:spLocks noChangeArrowheads="1"/>
          </p:cNvSpPr>
          <p:nvPr/>
        </p:nvSpPr>
        <p:spPr bwMode="auto">
          <a:xfrm>
            <a:off x="7808384" y="1555750"/>
            <a:ext cx="827616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231" tIns="42616" rIns="85231" bIns="426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45FB37"/>
                </a:solidFill>
                <a:latin typeface="Calibri" charset="0"/>
              </a:rPr>
              <a:t>x</a:t>
            </a:r>
          </a:p>
        </p:txBody>
      </p:sp>
      <p:sp>
        <p:nvSpPr>
          <p:cNvPr id="16389" name="TextBox 25"/>
          <p:cNvSpPr txBox="1">
            <a:spLocks noChangeArrowheads="1"/>
          </p:cNvSpPr>
          <p:nvPr/>
        </p:nvSpPr>
        <p:spPr bwMode="auto">
          <a:xfrm>
            <a:off x="8221133" y="1336675"/>
            <a:ext cx="3970867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231" tIns="42616" rIns="85231" bIns="426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Manual lab</a:t>
            </a:r>
          </a:p>
          <a:p>
            <a:pPr eaLnBrk="1" hangingPunct="1"/>
            <a:endParaRPr lang="en-US" sz="500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Fully automated lab</a:t>
            </a:r>
          </a:p>
          <a:p>
            <a:pPr eaLnBrk="1" hangingPunct="1"/>
            <a:endParaRPr lang="en-US" sz="500">
              <a:latin typeface="Calibri" charset="0"/>
            </a:endParaRPr>
          </a:p>
        </p:txBody>
      </p:sp>
      <p:sp>
        <p:nvSpPr>
          <p:cNvPr id="16392" name="Rectangle 30"/>
          <p:cNvSpPr>
            <a:spLocks noChangeArrowheads="1"/>
          </p:cNvSpPr>
          <p:nvPr/>
        </p:nvSpPr>
        <p:spPr bwMode="auto">
          <a:xfrm>
            <a:off x="7766051" y="1322388"/>
            <a:ext cx="3206749" cy="735012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3622" tIns="43622" rIns="43622" bIns="43622" anchor="ctr"/>
          <a:lstStyle/>
          <a:p>
            <a:pPr algn="ctr" eaLnBrk="0" hangingPunct="0"/>
            <a:endParaRPr lang="en-US">
              <a:latin typeface="Calibri" charset="0"/>
            </a:endParaRPr>
          </a:p>
        </p:txBody>
      </p:sp>
      <p:sp>
        <p:nvSpPr>
          <p:cNvPr id="23" name="Title1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0" y="0"/>
            <a:ext cx="12192001" cy="1240118"/>
          </a:xfrm>
          <a:prstGeom prst="rect">
            <a:avLst/>
          </a:prstGeom>
          <a:solidFill>
            <a:srgbClr val="E30000"/>
          </a:solidFill>
          <a:ln w="9525">
            <a:noFill/>
            <a:miter lim="800000"/>
            <a:headEnd/>
            <a:tailEnd/>
          </a:ln>
        </p:spPr>
        <p:txBody>
          <a:bodyPr lIns="0" tIns="0" rIns="72000" bIns="0" anchor="ctr"/>
          <a:lstStyle/>
          <a:p>
            <a:pPr defTabSz="981075">
              <a:defRPr/>
            </a:pPr>
            <a:r>
              <a:rPr lang="en-US" sz="3200" dirty="0" smtClean="0">
                <a:solidFill>
                  <a:schemeClr val="bg1"/>
                </a:solidFill>
                <a:latin typeface="+mn-lt"/>
                <a:ea typeface="+mn-ea"/>
              </a:rPr>
              <a:t>Originally Uganda’s EID Laboratory </a:t>
            </a: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</a:rPr>
              <a:t>network </a:t>
            </a:r>
            <a:r>
              <a:rPr lang="en-US" sz="3200" dirty="0" smtClean="0">
                <a:solidFill>
                  <a:schemeClr val="bg1"/>
                </a:solidFill>
                <a:latin typeface="+mn-lt"/>
                <a:ea typeface="+mn-ea"/>
              </a:rPr>
              <a:t>comprised </a:t>
            </a: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</a:rPr>
              <a:t>8 </a:t>
            </a:r>
            <a:r>
              <a:rPr lang="en-US" sz="3200" dirty="0" smtClean="0">
                <a:solidFill>
                  <a:schemeClr val="bg1"/>
                </a:solidFill>
                <a:latin typeface="+mn-lt"/>
                <a:ea typeface="+mn-ea"/>
              </a:rPr>
              <a:t>regionally based partner laboratories </a:t>
            </a:r>
            <a:endParaRPr lang="en-US" sz="32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10074" y="2928550"/>
            <a:ext cx="5202356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Challenges posed included; </a:t>
            </a:r>
          </a:p>
          <a:p>
            <a:pPr>
              <a:lnSpc>
                <a:spcPct val="50000"/>
              </a:lnSpc>
            </a:pPr>
            <a:endParaRPr lang="en-US" sz="2800" b="1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High over head costs ($22.2/test)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Long turn around time(over 2months)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Poor program coordination and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MOH oversight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Poor data management and program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monitoring etc. 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4146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1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0" y="0"/>
            <a:ext cx="12191999" cy="1270000"/>
          </a:xfrm>
          <a:prstGeom prst="rect">
            <a:avLst/>
          </a:prstGeom>
          <a:solidFill>
            <a:srgbClr val="E30000"/>
          </a:solidFill>
          <a:ln>
            <a:noFill/>
          </a:ln>
          <a:extLst/>
        </p:spPr>
        <p:txBody>
          <a:bodyPr lIns="0" tIns="0" rIns="67111" bIns="0" anchor="ctr"/>
          <a:lstStyle/>
          <a:p>
            <a:r>
              <a:rPr lang="en-US" sz="3200" dirty="0" smtClean="0">
                <a:solidFill>
                  <a:schemeClr val="bg1"/>
                </a:solidFill>
                <a:latin typeface="Calibri" charset="0"/>
              </a:rPr>
              <a:t>Poor distribution of sample volumes led to under or over utilization  of laboratory capacity resulting in long TAT and high overhead costs</a:t>
            </a:r>
            <a:endParaRPr lang="en-US" sz="3200" dirty="0">
              <a:solidFill>
                <a:schemeClr val="bg1"/>
              </a:solidFill>
              <a:latin typeface="Calibri" charset="0"/>
            </a:endParaRPr>
          </a:p>
        </p:txBody>
      </p:sp>
      <p:graphicFrame>
        <p:nvGraphicFramePr>
          <p:cNvPr id="3074" name="Chart 14"/>
          <p:cNvGraphicFramePr>
            <a:graphicFrameLocks/>
          </p:cNvGraphicFramePr>
          <p:nvPr/>
        </p:nvGraphicFramePr>
        <p:xfrm>
          <a:off x="304800" y="733425"/>
          <a:ext cx="11582400" cy="475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" name="Chart" r:id="rId4" imgW="8687553" imgH="4755292" progId="Excel.Chart.8">
                  <p:embed/>
                </p:oleObj>
              </mc:Choice>
              <mc:Fallback>
                <p:oleObj name="Chart" r:id="rId4" imgW="8687553" imgH="475529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733425"/>
                        <a:ext cx="11582400" cy="475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573618" y="5311775"/>
            <a:ext cx="5888567" cy="91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231" tIns="42616" rIns="85231" bIns="426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Particularly low volume labs wait for multiple weeks in order to accumulate 20-40 samples for a batch, delaying the processing of samples that arrived early</a:t>
            </a:r>
          </a:p>
        </p:txBody>
      </p:sp>
      <p:cxnSp>
        <p:nvCxnSpPr>
          <p:cNvPr id="3077" name="Straight Arrow Connector 8"/>
          <p:cNvCxnSpPr>
            <a:cxnSpLocks noChangeShapeType="1"/>
          </p:cNvCxnSpPr>
          <p:nvPr/>
        </p:nvCxnSpPr>
        <p:spPr bwMode="auto">
          <a:xfrm rot="16200000" flipH="1">
            <a:off x="2050522" y="4545543"/>
            <a:ext cx="942975" cy="573617"/>
          </a:xfrm>
          <a:prstGeom prst="straightConnector1">
            <a:avLst/>
          </a:prstGeom>
          <a:noFill/>
          <a:ln w="28575">
            <a:solidFill>
              <a:srgbClr val="FF0000">
                <a:alpha val="50195"/>
              </a:srgb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8" name="Straight Arrow Connector 10"/>
          <p:cNvCxnSpPr>
            <a:cxnSpLocks noChangeShapeType="1"/>
          </p:cNvCxnSpPr>
          <p:nvPr/>
        </p:nvCxnSpPr>
        <p:spPr bwMode="auto">
          <a:xfrm rot="5400000">
            <a:off x="2603500" y="4686300"/>
            <a:ext cx="990600" cy="304800"/>
          </a:xfrm>
          <a:prstGeom prst="straightConnector1">
            <a:avLst/>
          </a:prstGeom>
          <a:noFill/>
          <a:ln w="28575">
            <a:solidFill>
              <a:srgbClr val="FF0000">
                <a:alpha val="50195"/>
              </a:srgb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9" name="TextBox 15"/>
          <p:cNvSpPr txBox="1">
            <a:spLocks noChangeArrowheads="1"/>
          </p:cNvSpPr>
          <p:nvPr/>
        </p:nvSpPr>
        <p:spPr bwMode="auto">
          <a:xfrm>
            <a:off x="6792385" y="5319714"/>
            <a:ext cx="5499100" cy="6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231" tIns="42616" rIns="85231" bIns="426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Other labs are receiving more samples than they have capacity to process in time with manual testing methods </a:t>
            </a:r>
          </a:p>
        </p:txBody>
      </p:sp>
      <p:cxnSp>
        <p:nvCxnSpPr>
          <p:cNvPr id="3080" name="Straight Arrow Connector 16"/>
          <p:cNvCxnSpPr>
            <a:cxnSpLocks noChangeShapeType="1"/>
          </p:cNvCxnSpPr>
          <p:nvPr/>
        </p:nvCxnSpPr>
        <p:spPr bwMode="auto">
          <a:xfrm rot="16200000" flipH="1">
            <a:off x="8044921" y="4756680"/>
            <a:ext cx="1139825" cy="160867"/>
          </a:xfrm>
          <a:prstGeom prst="straightConnector1">
            <a:avLst/>
          </a:prstGeom>
          <a:noFill/>
          <a:ln w="28575">
            <a:solidFill>
              <a:srgbClr val="FFC000">
                <a:alpha val="50195"/>
              </a:srgb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1" name="Straight Arrow Connector 17"/>
          <p:cNvCxnSpPr>
            <a:cxnSpLocks noChangeShapeType="1"/>
          </p:cNvCxnSpPr>
          <p:nvPr/>
        </p:nvCxnSpPr>
        <p:spPr bwMode="auto">
          <a:xfrm rot="5400000">
            <a:off x="8864600" y="4521200"/>
            <a:ext cx="1066800" cy="711200"/>
          </a:xfrm>
          <a:prstGeom prst="straightConnector1">
            <a:avLst/>
          </a:prstGeom>
          <a:noFill/>
          <a:ln w="28575">
            <a:solidFill>
              <a:srgbClr val="FFC000">
                <a:alpha val="50195"/>
              </a:srgb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2" name="TextBox 53"/>
          <p:cNvSpPr txBox="1">
            <a:spLocks noChangeArrowheads="1"/>
          </p:cNvSpPr>
          <p:nvPr/>
        </p:nvSpPr>
        <p:spPr bwMode="auto">
          <a:xfrm>
            <a:off x="196851" y="6540500"/>
            <a:ext cx="12172949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231" tIns="42616" rIns="85231" bIns="426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dirty="0">
                <a:latin typeface="Calibri" charset="0"/>
              </a:rPr>
              <a:t>** Labs with asterisks </a:t>
            </a:r>
            <a:r>
              <a:rPr lang="en-US" sz="1500" dirty="0" smtClean="0">
                <a:latin typeface="Calibri" charset="0"/>
              </a:rPr>
              <a:t>were </a:t>
            </a:r>
            <a:r>
              <a:rPr lang="en-US" sz="1500" dirty="0">
                <a:latin typeface="Calibri" charset="0"/>
              </a:rPr>
              <a:t>fully automated and thus have a higher sample capacity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550400" y="3505200"/>
            <a:ext cx="406400" cy="228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468784" y="3581400"/>
            <a:ext cx="406400" cy="1841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64800" y="3276600"/>
            <a:ext cx="1016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566400" y="3124200"/>
            <a:ext cx="1117600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  <a:ea typeface="+mn-ea"/>
              </a:rPr>
              <a:t>Samples over-capacity</a:t>
            </a:r>
          </a:p>
        </p:txBody>
      </p:sp>
    </p:spTree>
    <p:extLst>
      <p:ext uri="{BB962C8B-B14F-4D97-AF65-F5344CB8AC3E}">
        <p14:creationId xmlns:p14="http://schemas.microsoft.com/office/powerpoint/2010/main" val="2712418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1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" y="0"/>
            <a:ext cx="12192000" cy="1210235"/>
          </a:xfrm>
          <a:prstGeom prst="rect">
            <a:avLst/>
          </a:prstGeom>
          <a:solidFill>
            <a:srgbClr val="E30000"/>
          </a:solidFill>
          <a:ln w="9525">
            <a:noFill/>
            <a:miter lim="800000"/>
            <a:headEnd/>
            <a:tailEnd/>
          </a:ln>
        </p:spPr>
        <p:txBody>
          <a:bodyPr lIns="0" tIns="0" rIns="67111" bIns="0" anchor="ctr"/>
          <a:lstStyle/>
          <a:p>
            <a:pPr defTabSz="914460"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</a:rPr>
              <a:t>In </a:t>
            </a:r>
            <a:r>
              <a:rPr lang="en-US" sz="3200" dirty="0" smtClean="0">
                <a:solidFill>
                  <a:schemeClr val="bg1"/>
                </a:solidFill>
              </a:rPr>
              <a:t>general</a:t>
            </a:r>
            <a:r>
              <a:rPr lang="en-US" sz="3200" dirty="0" smtClean="0">
                <a:solidFill>
                  <a:schemeClr val="bg1"/>
                </a:solidFill>
                <a:latin typeface="+mn-lt"/>
                <a:ea typeface="+mn-ea"/>
              </a:rPr>
              <a:t>, the testing laboratory </a:t>
            </a: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</a:rPr>
              <a:t>network </a:t>
            </a:r>
            <a:r>
              <a:rPr lang="en-US" sz="3200" dirty="0" smtClean="0">
                <a:solidFill>
                  <a:schemeClr val="bg1"/>
                </a:solidFill>
              </a:rPr>
              <a:t>was</a:t>
            </a:r>
            <a:r>
              <a:rPr lang="en-US" sz="3200" dirty="0" smtClean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</a:rPr>
              <a:t>operating well below </a:t>
            </a:r>
            <a:r>
              <a:rPr lang="en-US" sz="3200" dirty="0" smtClean="0">
                <a:solidFill>
                  <a:schemeClr val="bg1"/>
                </a:solidFill>
                <a:latin typeface="+mn-lt"/>
                <a:ea typeface="+mn-ea"/>
              </a:rPr>
              <a:t>capacity </a:t>
            </a:r>
            <a:endParaRPr lang="en-US" sz="32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graphicFrame>
        <p:nvGraphicFramePr>
          <p:cNvPr id="2050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7210588"/>
              </p:ext>
            </p:extLst>
          </p:nvPr>
        </p:nvGraphicFramePr>
        <p:xfrm>
          <a:off x="158760" y="1905000"/>
          <a:ext cx="8457546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6" name="Chart" r:id="rId4" imgW="7547502" imgH="4950381" progId="Excel.Chart.8">
                  <p:embed/>
                </p:oleObj>
              </mc:Choice>
              <mc:Fallback>
                <p:oleObj name="Chart" r:id="rId4" imgW="7547502" imgH="495038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60" y="1905000"/>
                        <a:ext cx="8457546" cy="4953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3200" y="1398588"/>
            <a:ext cx="119888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latin typeface="+mn-lt"/>
                <a:ea typeface="+mn-ea"/>
              </a:rPr>
              <a:t>Even </a:t>
            </a:r>
            <a:r>
              <a:rPr lang="en-US" sz="2200" dirty="0" smtClean="0"/>
              <a:t>after 4 years</a:t>
            </a:r>
            <a:r>
              <a:rPr lang="en-US" sz="2200" dirty="0" smtClean="0">
                <a:latin typeface="+mn-lt"/>
                <a:ea typeface="+mn-ea"/>
              </a:rPr>
              <a:t>, </a:t>
            </a:r>
            <a:r>
              <a:rPr lang="en-US" sz="2200" dirty="0">
                <a:latin typeface="+mn-lt"/>
                <a:ea typeface="+mn-ea"/>
              </a:rPr>
              <a:t>utilization of lab testing capacity </a:t>
            </a:r>
            <a:r>
              <a:rPr lang="en-US" sz="2200" dirty="0" smtClean="0">
                <a:latin typeface="+mn-lt"/>
                <a:ea typeface="+mn-ea"/>
              </a:rPr>
              <a:t>would only </a:t>
            </a:r>
            <a:r>
              <a:rPr lang="en-US" sz="2200" dirty="0">
                <a:latin typeface="+mn-lt"/>
                <a:ea typeface="+mn-ea"/>
              </a:rPr>
              <a:t>be </a:t>
            </a:r>
            <a:r>
              <a:rPr lang="en-US" sz="2200" dirty="0" smtClean="0"/>
              <a:t>at</a:t>
            </a:r>
            <a:r>
              <a:rPr lang="en-US" sz="2200" dirty="0" smtClean="0">
                <a:latin typeface="+mn-lt"/>
                <a:ea typeface="+mn-ea"/>
              </a:rPr>
              <a:t> </a:t>
            </a:r>
            <a:r>
              <a:rPr lang="en-US" sz="2200" dirty="0">
                <a:latin typeface="+mn-lt"/>
                <a:ea typeface="+mn-ea"/>
              </a:rPr>
              <a:t>77%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44716" y="2403475"/>
            <a:ext cx="1727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+mn-lt"/>
                <a:ea typeface="+mn-ea"/>
              </a:rPr>
              <a:t>130,000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77549" y="2390634"/>
            <a:ext cx="17272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+mn-lt"/>
                <a:ea typeface="+mn-ea"/>
              </a:rPr>
              <a:t>130,000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57144" y="2389044"/>
            <a:ext cx="1727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+mn-lt"/>
                <a:ea typeface="+mn-ea"/>
              </a:rPr>
              <a:t>130,000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56942" y="2360184"/>
            <a:ext cx="1727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+mn-lt"/>
                <a:ea typeface="+mn-ea"/>
              </a:rPr>
              <a:t>130,000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63265" y="4389561"/>
            <a:ext cx="851107" cy="5888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ea typeface="+mn-ea"/>
              </a:rPr>
              <a:t>54,420             </a:t>
            </a:r>
            <a:r>
              <a:rPr lang="en-US" sz="1600" b="1" dirty="0">
                <a:solidFill>
                  <a:schemeClr val="bg1"/>
                </a:solidFill>
                <a:latin typeface="+mn-lt"/>
                <a:ea typeface="+mn-ea"/>
              </a:rPr>
              <a:t>42%</a:t>
            </a:r>
            <a:endParaRPr lang="en-US" sz="16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92707" y="4252291"/>
            <a:ext cx="1010288" cy="596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ea typeface="+mn-ea"/>
              </a:rPr>
              <a:t>71,612             </a:t>
            </a:r>
            <a:r>
              <a:rPr lang="en-US" sz="1600" b="1" dirty="0">
                <a:solidFill>
                  <a:schemeClr val="bg1"/>
                </a:solidFill>
                <a:latin typeface="+mn-lt"/>
                <a:ea typeface="+mn-ea"/>
              </a:rPr>
              <a:t>55%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37001" y="4184785"/>
            <a:ext cx="1039153" cy="59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ea typeface="+mn-ea"/>
              </a:rPr>
              <a:t>86,994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  <a:ea typeface="+mn-ea"/>
              </a:rPr>
              <a:t>67%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75489" y="3868242"/>
            <a:ext cx="944961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ea typeface="+mn-ea"/>
              </a:rPr>
              <a:t>100,503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  <a:ea typeface="+mn-ea"/>
              </a:rPr>
              <a:t>77%</a:t>
            </a:r>
            <a:endParaRPr lang="en-US" sz="16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2403" y="2900491"/>
            <a:ext cx="42395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Based on these observations, a </a:t>
            </a:r>
          </a:p>
          <a:p>
            <a:r>
              <a:rPr lang="en-US" sz="2400" dirty="0"/>
              <a:t>d</a:t>
            </a:r>
            <a:r>
              <a:rPr lang="en-US" sz="2400" dirty="0" smtClean="0"/>
              <a:t>ecision was taken to re-evaluate the laboratory capacity and network, to best suite the country needs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575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Chart 5"/>
          <p:cNvGraphicFramePr>
            <a:graphicFrameLocks/>
          </p:cNvGraphicFramePr>
          <p:nvPr/>
        </p:nvGraphicFramePr>
        <p:xfrm>
          <a:off x="0" y="1295400"/>
          <a:ext cx="1219200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8" name="Chart" r:id="rId4" imgW="9144793" imgH="5407621" progId="Excel.Chart.8">
                  <p:embed/>
                </p:oleObj>
              </mc:Choice>
              <mc:Fallback>
                <p:oleObj name="Chart" r:id="rId4" imgW="9144793" imgH="540762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95400"/>
                        <a:ext cx="12192000" cy="541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TextBox 6"/>
          <p:cNvSpPr txBox="1">
            <a:spLocks noChangeArrowheads="1"/>
          </p:cNvSpPr>
          <p:nvPr/>
        </p:nvSpPr>
        <p:spPr bwMode="auto">
          <a:xfrm>
            <a:off x="1356785" y="6264275"/>
            <a:ext cx="2364316" cy="33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231" tIns="42616" rIns="85231" bIns="426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 u="sng">
                <a:latin typeface="Calibri" charset="0"/>
              </a:rPr>
              <a:t>Current Scenario: 8 Labs</a:t>
            </a:r>
          </a:p>
        </p:txBody>
      </p:sp>
      <p:sp>
        <p:nvSpPr>
          <p:cNvPr id="5124" name="TextBox 8"/>
          <p:cNvSpPr txBox="1">
            <a:spLocks noChangeArrowheads="1"/>
          </p:cNvSpPr>
          <p:nvPr/>
        </p:nvSpPr>
        <p:spPr bwMode="auto">
          <a:xfrm>
            <a:off x="4502152" y="6259514"/>
            <a:ext cx="1858433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231" tIns="42616" rIns="85231" bIns="426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 u="sng">
                <a:latin typeface="Calibri" charset="0"/>
              </a:rPr>
              <a:t>4 Lab Scenario</a:t>
            </a:r>
          </a:p>
        </p:txBody>
      </p:sp>
      <p:sp>
        <p:nvSpPr>
          <p:cNvPr id="5125" name="TextBox 10"/>
          <p:cNvSpPr txBox="1">
            <a:spLocks noChangeArrowheads="1"/>
          </p:cNvSpPr>
          <p:nvPr/>
        </p:nvSpPr>
        <p:spPr bwMode="auto">
          <a:xfrm>
            <a:off x="7304618" y="6253164"/>
            <a:ext cx="1856316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231" tIns="42616" rIns="85231" bIns="426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 u="sng">
                <a:latin typeface="Calibri" charset="0"/>
              </a:rPr>
              <a:t>1 Lab Scenario</a:t>
            </a:r>
          </a:p>
        </p:txBody>
      </p:sp>
      <p:sp>
        <p:nvSpPr>
          <p:cNvPr id="5126" name="TextBox 10"/>
          <p:cNvSpPr txBox="1">
            <a:spLocks noChangeArrowheads="1"/>
          </p:cNvSpPr>
          <p:nvPr/>
        </p:nvSpPr>
        <p:spPr bwMode="auto">
          <a:xfrm>
            <a:off x="1646767" y="1735138"/>
            <a:ext cx="182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231" tIns="42616" rIns="85231" bIns="426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700" b="1">
                <a:latin typeface="Calibri" charset="0"/>
              </a:rPr>
              <a:t>Total Cost: $13,226,967</a:t>
            </a:r>
          </a:p>
        </p:txBody>
      </p:sp>
      <p:sp>
        <p:nvSpPr>
          <p:cNvPr id="5127" name="TextBox 11"/>
          <p:cNvSpPr txBox="1">
            <a:spLocks noChangeArrowheads="1"/>
          </p:cNvSpPr>
          <p:nvPr/>
        </p:nvSpPr>
        <p:spPr bwMode="auto">
          <a:xfrm>
            <a:off x="4051301" y="1730375"/>
            <a:ext cx="2520951" cy="34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231" tIns="42616" rIns="85231" bIns="426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700" b="1">
                <a:latin typeface="Calibri" charset="0"/>
              </a:rPr>
              <a:t>Total Cost: $11,265,289</a:t>
            </a:r>
          </a:p>
        </p:txBody>
      </p:sp>
      <p:sp>
        <p:nvSpPr>
          <p:cNvPr id="5128" name="TextBox 12"/>
          <p:cNvSpPr txBox="1">
            <a:spLocks noChangeArrowheads="1"/>
          </p:cNvSpPr>
          <p:nvPr/>
        </p:nvSpPr>
        <p:spPr bwMode="auto">
          <a:xfrm>
            <a:off x="6750051" y="1725613"/>
            <a:ext cx="2525183" cy="34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231" tIns="42616" rIns="85231" bIns="426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700" b="1">
                <a:latin typeface="Calibri" charset="0"/>
              </a:rPr>
              <a:t>Total Cost: $9,511,930</a:t>
            </a:r>
          </a:p>
        </p:txBody>
      </p:sp>
      <p:sp>
        <p:nvSpPr>
          <p:cNvPr id="12" name="Title1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0" y="0"/>
            <a:ext cx="12192000" cy="1195294"/>
          </a:xfrm>
          <a:prstGeom prst="rect">
            <a:avLst/>
          </a:prstGeom>
          <a:solidFill>
            <a:srgbClr val="E30000"/>
          </a:solidFill>
          <a:ln w="9525">
            <a:noFill/>
            <a:miter lim="800000"/>
            <a:headEnd/>
            <a:tailEnd/>
          </a:ln>
        </p:spPr>
        <p:txBody>
          <a:bodyPr lIns="0" tIns="0" rIns="72000" bIns="0" anchor="ctr"/>
          <a:lstStyle/>
          <a:p>
            <a:pPr defTabSz="981075"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Three</a:t>
            </a:r>
            <a:r>
              <a:rPr lang="en-US" sz="2800" dirty="0" smtClean="0">
                <a:solidFill>
                  <a:schemeClr val="bg1"/>
                </a:solidFill>
                <a:latin typeface="+mn-lt"/>
                <a:ea typeface="+mn-ea"/>
              </a:rPr>
              <a:t> scenarios were evaluated; 8 Lab, 4 Lab and 1 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</a:rPr>
              <a:t>Lab </a:t>
            </a:r>
            <a:r>
              <a:rPr lang="en-US" sz="2800" dirty="0" smtClean="0">
                <a:solidFill>
                  <a:schemeClr val="bg1"/>
                </a:solidFill>
                <a:latin typeface="+mn-lt"/>
                <a:ea typeface="+mn-ea"/>
              </a:rPr>
              <a:t>scenarios. It was found that 1 Lab scenario was 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</a:rPr>
              <a:t>most cost effective and would save </a:t>
            </a:r>
            <a:r>
              <a:rPr lang="en-US" sz="2800" dirty="0" smtClean="0">
                <a:solidFill>
                  <a:schemeClr val="bg1"/>
                </a:solidFill>
                <a:latin typeface="+mn-lt"/>
                <a:ea typeface="+mn-ea"/>
              </a:rPr>
              <a:t>the country nearly 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</a:rPr>
              <a:t>$4M over the next four years</a:t>
            </a:r>
          </a:p>
        </p:txBody>
      </p:sp>
    </p:spTree>
    <p:extLst>
      <p:ext uri="{BB962C8B-B14F-4D97-AF65-F5344CB8AC3E}">
        <p14:creationId xmlns:p14="http://schemas.microsoft.com/office/powerpoint/2010/main" val="1309442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1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0" y="0"/>
            <a:ext cx="12192000" cy="1225176"/>
          </a:xfrm>
          <a:prstGeom prst="rect">
            <a:avLst/>
          </a:prstGeom>
          <a:solidFill>
            <a:srgbClr val="E30000"/>
          </a:solidFill>
          <a:ln w="9525">
            <a:noFill/>
            <a:miter lim="800000"/>
            <a:headEnd/>
            <a:tailEnd/>
          </a:ln>
        </p:spPr>
        <p:txBody>
          <a:bodyPr lIns="0" tIns="0" rIns="67111" bIns="0" anchor="ctr"/>
          <a:lstStyle/>
          <a:p>
            <a:pPr defTabSz="914460">
              <a:defRPr/>
            </a:pPr>
            <a:r>
              <a:rPr lang="en-US" sz="3200" dirty="0" smtClean="0">
                <a:solidFill>
                  <a:schemeClr val="bg1"/>
                </a:solidFill>
                <a:latin typeface="+mn-lt"/>
                <a:ea typeface="+mn-ea"/>
              </a:rPr>
              <a:t>Overall, the testing laboratory capacity </a:t>
            </a: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</a:rPr>
              <a:t>is also best utilized in </a:t>
            </a:r>
            <a:r>
              <a:rPr lang="en-US" sz="3200" dirty="0" smtClean="0">
                <a:solidFill>
                  <a:schemeClr val="bg1"/>
                </a:solidFill>
                <a:latin typeface="+mn-lt"/>
                <a:ea typeface="+mn-ea"/>
              </a:rPr>
              <a:t>the 1 </a:t>
            </a: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</a:rPr>
              <a:t>Lab </a:t>
            </a:r>
            <a:r>
              <a:rPr lang="en-US" sz="3200" dirty="0" smtClean="0">
                <a:solidFill>
                  <a:schemeClr val="bg1"/>
                </a:solidFill>
                <a:latin typeface="+mn-lt"/>
                <a:ea typeface="+mn-ea"/>
              </a:rPr>
              <a:t>scenario</a:t>
            </a:r>
            <a:endParaRPr lang="en-US" sz="32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graphicFrame>
        <p:nvGraphicFramePr>
          <p:cNvPr id="6146" name="Chart 5"/>
          <p:cNvGraphicFramePr>
            <a:graphicFrameLocks/>
          </p:cNvGraphicFramePr>
          <p:nvPr/>
        </p:nvGraphicFramePr>
        <p:xfrm>
          <a:off x="203200" y="1295400"/>
          <a:ext cx="116840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2" name="Chart" r:id="rId4" imgW="8766808" imgH="5334462" progId="Excel.Chart.8">
                  <p:embed/>
                </p:oleObj>
              </mc:Choice>
              <mc:Fallback>
                <p:oleObj name="Chart" r:id="rId4" imgW="8766808" imgH="533446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1295400"/>
                        <a:ext cx="11684000" cy="533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1422400" y="5867400"/>
            <a:ext cx="2438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231" tIns="42616" rIns="85231" bIns="42616">
            <a:spAutoFit/>
          </a:bodyPr>
          <a:lstStyle/>
          <a:p>
            <a:pPr algn="ctr">
              <a:defRPr/>
            </a:pPr>
            <a:r>
              <a:rPr lang="en-US" sz="1400" b="1" u="sng" dirty="0">
                <a:latin typeface="+mn-lt"/>
                <a:ea typeface="+mn-ea"/>
              </a:rPr>
              <a:t>Current Scenario: </a:t>
            </a:r>
            <a:br>
              <a:rPr lang="en-US" sz="1400" b="1" u="sng" dirty="0">
                <a:latin typeface="+mn-lt"/>
                <a:ea typeface="+mn-ea"/>
              </a:rPr>
            </a:br>
            <a:r>
              <a:rPr lang="en-US" sz="1400" b="1" u="sng" dirty="0">
                <a:latin typeface="+mn-lt"/>
                <a:ea typeface="+mn-ea"/>
              </a:rPr>
              <a:t>6 Manual,</a:t>
            </a:r>
          </a:p>
          <a:p>
            <a:pPr algn="ctr">
              <a:defRPr/>
            </a:pPr>
            <a:r>
              <a:rPr lang="en-US" sz="1400" b="1" u="sng" dirty="0">
                <a:latin typeface="+mn-lt"/>
                <a:ea typeface="+mn-ea"/>
              </a:rPr>
              <a:t>2 Automated</a:t>
            </a:r>
          </a:p>
        </p:txBody>
      </p:sp>
      <p:sp>
        <p:nvSpPr>
          <p:cNvPr id="19461" name="TextBox 8"/>
          <p:cNvSpPr txBox="1">
            <a:spLocks noChangeArrowheads="1"/>
          </p:cNvSpPr>
          <p:nvPr/>
        </p:nvSpPr>
        <p:spPr bwMode="auto">
          <a:xfrm>
            <a:off x="4847168" y="5929314"/>
            <a:ext cx="1858433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231" tIns="42616" rIns="85231" bIns="42616">
            <a:spAutoFit/>
          </a:bodyPr>
          <a:lstStyle/>
          <a:p>
            <a:pPr algn="ctr">
              <a:defRPr/>
            </a:pPr>
            <a:r>
              <a:rPr lang="en-US" sz="1400" b="1" u="sng" dirty="0">
                <a:latin typeface="+mn-lt"/>
                <a:ea typeface="+mn-ea"/>
              </a:rPr>
              <a:t>4 Automated Machines</a:t>
            </a:r>
          </a:p>
          <a:p>
            <a:pPr algn="ctr">
              <a:defRPr/>
            </a:pPr>
            <a:r>
              <a:rPr lang="en-US" sz="1400" b="1" u="sng" dirty="0">
                <a:latin typeface="+mn-lt"/>
                <a:ea typeface="+mn-ea"/>
              </a:rPr>
              <a:t>(4 Labs)</a:t>
            </a:r>
          </a:p>
        </p:txBody>
      </p:sp>
      <p:sp>
        <p:nvSpPr>
          <p:cNvPr id="19462" name="TextBox 10"/>
          <p:cNvSpPr txBox="1">
            <a:spLocks noChangeArrowheads="1"/>
          </p:cNvSpPr>
          <p:nvPr/>
        </p:nvSpPr>
        <p:spPr bwMode="auto">
          <a:xfrm>
            <a:off x="7897285" y="5922964"/>
            <a:ext cx="1856316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231" tIns="42616" rIns="85231" bIns="42616">
            <a:spAutoFit/>
          </a:bodyPr>
          <a:lstStyle/>
          <a:p>
            <a:pPr algn="ctr">
              <a:defRPr/>
            </a:pPr>
            <a:r>
              <a:rPr lang="en-US" sz="1400" b="1" u="sng" dirty="0">
                <a:latin typeface="+mn-lt"/>
                <a:ea typeface="+mn-ea"/>
              </a:rPr>
              <a:t>2 Automated Machines</a:t>
            </a:r>
          </a:p>
          <a:p>
            <a:pPr algn="ctr">
              <a:defRPr/>
            </a:pPr>
            <a:r>
              <a:rPr lang="en-US" sz="1400" b="1" u="sng" dirty="0">
                <a:latin typeface="+mn-lt"/>
                <a:ea typeface="+mn-ea"/>
              </a:rPr>
              <a:t>(1 Lab)</a:t>
            </a:r>
          </a:p>
        </p:txBody>
      </p:sp>
      <p:sp>
        <p:nvSpPr>
          <p:cNvPr id="6151" name="TextBox 1"/>
          <p:cNvSpPr txBox="1">
            <a:spLocks noChangeArrowheads="1"/>
          </p:cNvSpPr>
          <p:nvPr/>
        </p:nvSpPr>
        <p:spPr bwMode="auto">
          <a:xfrm>
            <a:off x="1422400" y="2743200"/>
            <a:ext cx="264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500" b="1">
                <a:latin typeface="Calibri" charset="0"/>
              </a:rPr>
              <a:t>Capacity: 130,000 Samples Annually</a:t>
            </a:r>
          </a:p>
        </p:txBody>
      </p:sp>
      <p:sp>
        <p:nvSpPr>
          <p:cNvPr id="6152" name="TextBox 1"/>
          <p:cNvSpPr txBox="1">
            <a:spLocks noChangeArrowheads="1"/>
          </p:cNvSpPr>
          <p:nvPr/>
        </p:nvSpPr>
        <p:spPr bwMode="auto">
          <a:xfrm>
            <a:off x="4459817" y="1828800"/>
            <a:ext cx="264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500" b="1">
                <a:latin typeface="Calibri" charset="0"/>
              </a:rPr>
              <a:t>Capacity: 221,760 Samples Annually</a:t>
            </a:r>
          </a:p>
        </p:txBody>
      </p:sp>
      <p:sp>
        <p:nvSpPr>
          <p:cNvPr id="6153" name="TextBox 1"/>
          <p:cNvSpPr txBox="1">
            <a:spLocks noChangeArrowheads="1"/>
          </p:cNvSpPr>
          <p:nvPr/>
        </p:nvSpPr>
        <p:spPr bwMode="auto">
          <a:xfrm>
            <a:off x="7482417" y="3048000"/>
            <a:ext cx="264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500" b="1">
                <a:latin typeface="Calibri" charset="0"/>
              </a:rPr>
              <a:t>Capacity: 110,880 Samples Annually</a:t>
            </a:r>
          </a:p>
        </p:txBody>
      </p:sp>
      <p:sp>
        <p:nvSpPr>
          <p:cNvPr id="6154" name="TextBox 11"/>
          <p:cNvSpPr txBox="1">
            <a:spLocks noChangeArrowheads="1"/>
          </p:cNvSpPr>
          <p:nvPr/>
        </p:nvSpPr>
        <p:spPr bwMode="auto">
          <a:xfrm>
            <a:off x="1468967" y="4676776"/>
            <a:ext cx="711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42%</a:t>
            </a:r>
          </a:p>
        </p:txBody>
      </p:sp>
      <p:sp>
        <p:nvSpPr>
          <p:cNvPr id="6155" name="TextBox 12"/>
          <p:cNvSpPr txBox="1">
            <a:spLocks noChangeArrowheads="1"/>
          </p:cNvSpPr>
          <p:nvPr/>
        </p:nvSpPr>
        <p:spPr bwMode="auto">
          <a:xfrm>
            <a:off x="2061633" y="4448176"/>
            <a:ext cx="711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55%</a:t>
            </a:r>
          </a:p>
        </p:txBody>
      </p:sp>
      <p:sp>
        <p:nvSpPr>
          <p:cNvPr id="6156" name="TextBox 13"/>
          <p:cNvSpPr txBox="1">
            <a:spLocks noChangeArrowheads="1"/>
          </p:cNvSpPr>
          <p:nvPr/>
        </p:nvSpPr>
        <p:spPr bwMode="auto">
          <a:xfrm>
            <a:off x="2681817" y="4246563"/>
            <a:ext cx="711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67%</a:t>
            </a:r>
          </a:p>
        </p:txBody>
      </p:sp>
      <p:sp>
        <p:nvSpPr>
          <p:cNvPr id="6157" name="TextBox 14"/>
          <p:cNvSpPr txBox="1">
            <a:spLocks noChangeArrowheads="1"/>
          </p:cNvSpPr>
          <p:nvPr/>
        </p:nvSpPr>
        <p:spPr bwMode="auto">
          <a:xfrm>
            <a:off x="3297767" y="4094163"/>
            <a:ext cx="711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77%</a:t>
            </a:r>
          </a:p>
        </p:txBody>
      </p:sp>
      <p:sp>
        <p:nvSpPr>
          <p:cNvPr id="6158" name="TextBox 15"/>
          <p:cNvSpPr txBox="1">
            <a:spLocks noChangeArrowheads="1"/>
          </p:cNvSpPr>
          <p:nvPr/>
        </p:nvSpPr>
        <p:spPr bwMode="auto">
          <a:xfrm>
            <a:off x="4500033" y="4695826"/>
            <a:ext cx="711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25%</a:t>
            </a:r>
          </a:p>
        </p:txBody>
      </p:sp>
      <p:sp>
        <p:nvSpPr>
          <p:cNvPr id="6159" name="TextBox 16"/>
          <p:cNvSpPr txBox="1">
            <a:spLocks noChangeArrowheads="1"/>
          </p:cNvSpPr>
          <p:nvPr/>
        </p:nvSpPr>
        <p:spPr bwMode="auto">
          <a:xfrm>
            <a:off x="5126567" y="4502151"/>
            <a:ext cx="711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32%</a:t>
            </a:r>
          </a:p>
        </p:txBody>
      </p:sp>
      <p:sp>
        <p:nvSpPr>
          <p:cNvPr id="6160" name="TextBox 17"/>
          <p:cNvSpPr txBox="1">
            <a:spLocks noChangeArrowheads="1"/>
          </p:cNvSpPr>
          <p:nvPr/>
        </p:nvSpPr>
        <p:spPr bwMode="auto">
          <a:xfrm>
            <a:off x="5736167" y="4259263"/>
            <a:ext cx="711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39%</a:t>
            </a:r>
          </a:p>
        </p:txBody>
      </p:sp>
      <p:sp>
        <p:nvSpPr>
          <p:cNvPr id="6161" name="TextBox 18"/>
          <p:cNvSpPr txBox="1">
            <a:spLocks noChangeArrowheads="1"/>
          </p:cNvSpPr>
          <p:nvPr/>
        </p:nvSpPr>
        <p:spPr bwMode="auto">
          <a:xfrm>
            <a:off x="6345767" y="4030664"/>
            <a:ext cx="711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45%</a:t>
            </a:r>
          </a:p>
        </p:txBody>
      </p:sp>
      <p:sp>
        <p:nvSpPr>
          <p:cNvPr id="6162" name="TextBox 19"/>
          <p:cNvSpPr txBox="1">
            <a:spLocks noChangeArrowheads="1"/>
          </p:cNvSpPr>
          <p:nvPr/>
        </p:nvSpPr>
        <p:spPr bwMode="auto">
          <a:xfrm>
            <a:off x="7575551" y="4572001"/>
            <a:ext cx="711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49%</a:t>
            </a:r>
          </a:p>
        </p:txBody>
      </p:sp>
      <p:sp>
        <p:nvSpPr>
          <p:cNvPr id="6163" name="TextBox 20"/>
          <p:cNvSpPr txBox="1">
            <a:spLocks noChangeArrowheads="1"/>
          </p:cNvSpPr>
          <p:nvPr/>
        </p:nvSpPr>
        <p:spPr bwMode="auto">
          <a:xfrm>
            <a:off x="8193617" y="4448176"/>
            <a:ext cx="711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65%</a:t>
            </a:r>
          </a:p>
        </p:txBody>
      </p:sp>
      <p:sp>
        <p:nvSpPr>
          <p:cNvPr id="6164" name="TextBox 21"/>
          <p:cNvSpPr txBox="1">
            <a:spLocks noChangeArrowheads="1"/>
          </p:cNvSpPr>
          <p:nvPr/>
        </p:nvSpPr>
        <p:spPr bwMode="auto">
          <a:xfrm>
            <a:off x="8803217" y="4244976"/>
            <a:ext cx="711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78%</a:t>
            </a:r>
          </a:p>
        </p:txBody>
      </p:sp>
      <p:sp>
        <p:nvSpPr>
          <p:cNvPr id="6165" name="TextBox 22"/>
          <p:cNvSpPr txBox="1">
            <a:spLocks noChangeArrowheads="1"/>
          </p:cNvSpPr>
          <p:nvPr/>
        </p:nvSpPr>
        <p:spPr bwMode="auto">
          <a:xfrm>
            <a:off x="9412817" y="4067176"/>
            <a:ext cx="711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91%</a:t>
            </a:r>
          </a:p>
        </p:txBody>
      </p:sp>
    </p:spTree>
    <p:extLst>
      <p:ext uri="{BB962C8B-B14F-4D97-AF65-F5344CB8AC3E}">
        <p14:creationId xmlns:p14="http://schemas.microsoft.com/office/powerpoint/2010/main" val="1480662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0600"/>
          </a:xfrm>
          <a:solidFill>
            <a:srgbClr val="E30000"/>
          </a:solidFill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The consolidated EID laboratory become operational in July 2011 and proved more efficient and cost effective</a:t>
            </a:r>
            <a:endParaRPr lang="en-US" sz="36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07201" y="1219200"/>
            <a:ext cx="10232765" cy="4812665"/>
            <a:chOff x="762000" y="1905000"/>
            <a:chExt cx="6947647" cy="2971800"/>
          </a:xfrm>
        </p:grpSpPr>
        <p:grpSp>
          <p:nvGrpSpPr>
            <p:cNvPr id="7" name="Group 6"/>
            <p:cNvGrpSpPr/>
            <p:nvPr/>
          </p:nvGrpSpPr>
          <p:grpSpPr>
            <a:xfrm>
              <a:off x="762000" y="1905000"/>
              <a:ext cx="6947647" cy="2971800"/>
              <a:chOff x="751676" y="2032000"/>
              <a:chExt cx="6477000" cy="2971800"/>
            </a:xfrm>
          </p:grpSpPr>
          <p:graphicFrame>
            <p:nvGraphicFramePr>
              <p:cNvPr id="5" name="Chart 4"/>
              <p:cNvGraphicFramePr/>
              <p:nvPr/>
            </p:nvGraphicFramePr>
            <p:xfrm>
              <a:off x="838200" y="2209800"/>
              <a:ext cx="6377940" cy="2794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aphicFrame>
            <p:nvGraphicFramePr>
              <p:cNvPr id="6" name="Chart 5"/>
              <p:cNvGraphicFramePr/>
              <p:nvPr/>
            </p:nvGraphicFramePr>
            <p:xfrm>
              <a:off x="751676" y="2032000"/>
              <a:ext cx="6477000" cy="127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  <p:cxnSp>
          <p:nvCxnSpPr>
            <p:cNvPr id="9" name="Straight Arrow Connector 8"/>
            <p:cNvCxnSpPr/>
            <p:nvPr/>
          </p:nvCxnSpPr>
          <p:spPr>
            <a:xfrm>
              <a:off x="4572000" y="2362200"/>
              <a:ext cx="0" cy="1143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0" y="5963845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Calibri" pitchFamily="34" charset="0"/>
              </a:rPr>
              <a:t>To make the centralized EID lab accessible, a hub based sample transport network was formed.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 From 2011 when the EID lab was set, the number of samples being tested increased substantially. </a:t>
            </a:r>
          </a:p>
        </p:txBody>
      </p:sp>
    </p:spTree>
    <p:extLst>
      <p:ext uri="{BB962C8B-B14F-4D97-AF65-F5344CB8AC3E}">
        <p14:creationId xmlns:p14="http://schemas.microsoft.com/office/powerpoint/2010/main" val="3833849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GLOBAL HEALTH CORPS\AppData\Local\Microsoft\Windows\Temporary Internet Files\Content.Outlook\BZH0VK4Q\JINJA 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103" y="1656440"/>
            <a:ext cx="3563521" cy="270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3052" y="971611"/>
            <a:ext cx="552337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cs typeface="Arial"/>
              </a:rPr>
              <a:t>GIS-mapping of facilities and road network a </a:t>
            </a:r>
            <a:r>
              <a:rPr lang="en-US" sz="2000" dirty="0">
                <a:cs typeface="Arial"/>
              </a:rPr>
              <a:t>30 to 40km </a:t>
            </a:r>
            <a:r>
              <a:rPr lang="en-US" sz="2000" dirty="0" smtClean="0">
                <a:cs typeface="Arial"/>
              </a:rPr>
              <a:t>radius around the hub</a:t>
            </a:r>
            <a:endParaRPr lang="en-US" sz="2000" dirty="0">
              <a:cs typeface="Arial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025103" y="4359800"/>
            <a:ext cx="3563521" cy="203132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cs typeface="Arial"/>
              </a:rPr>
              <a:t>Rider reaches </a:t>
            </a:r>
            <a:r>
              <a:rPr lang="en-US" dirty="0">
                <a:cs typeface="Arial"/>
              </a:rPr>
              <a:t>each </a:t>
            </a:r>
            <a:r>
              <a:rPr lang="en-US" dirty="0" smtClean="0">
                <a:cs typeface="Arial"/>
              </a:rPr>
              <a:t>of </a:t>
            </a:r>
            <a:r>
              <a:rPr lang="en-US" dirty="0">
                <a:cs typeface="Arial"/>
              </a:rPr>
              <a:t>the 20 to 30 health facilities under the hub catchment at least once a </a:t>
            </a:r>
            <a:r>
              <a:rPr lang="en-US" dirty="0" smtClean="0">
                <a:cs typeface="Arial"/>
              </a:rPr>
              <a:t>week,  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en-US" dirty="0"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dirty="0">
                <a:cs typeface="Arial"/>
              </a:rPr>
              <a:t>At each </a:t>
            </a:r>
            <a:r>
              <a:rPr lang="en-US" dirty="0" smtClean="0">
                <a:cs typeface="Arial"/>
              </a:rPr>
              <a:t>visit: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cs typeface="Arial"/>
              </a:rPr>
              <a:t>samples pick up 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n-US" dirty="0">
                <a:cs typeface="Arial"/>
              </a:rPr>
              <a:t>r</a:t>
            </a:r>
            <a:r>
              <a:rPr lang="en-US" dirty="0" smtClean="0">
                <a:cs typeface="Arial"/>
              </a:rPr>
              <a:t>esults drop off </a:t>
            </a:r>
            <a:endParaRPr lang="en-US" dirty="0"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1" y="1656440"/>
            <a:ext cx="4469792" cy="441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9510" y="3554964"/>
            <a:ext cx="2754301" cy="160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/>
              <a:t>100 hubs </a:t>
            </a:r>
            <a:r>
              <a:rPr lang="en-US" dirty="0" smtClean="0"/>
              <a:t>reaching 2500 </a:t>
            </a:r>
            <a:r>
              <a:rPr lang="en-US" dirty="0"/>
              <a:t>to 3000 health facilities </a:t>
            </a:r>
            <a:endParaRPr lang="en-US" dirty="0" smtClean="0"/>
          </a:p>
          <a:p>
            <a:pPr marL="285750" indent="-285750" algn="ctr">
              <a:buFont typeface="Arial"/>
              <a:buChar char="•"/>
              <a:defRPr/>
            </a:pPr>
            <a:endParaRPr lang="en-US" dirty="0" smtClean="0"/>
          </a:p>
          <a:p>
            <a:pPr algn="ctr">
              <a:defRPr/>
            </a:pPr>
            <a:r>
              <a:rPr lang="en-US" dirty="0" smtClean="0"/>
              <a:t>~</a:t>
            </a:r>
            <a:r>
              <a:rPr lang="en-US" sz="3200" dirty="0" smtClean="0"/>
              <a:t>90</a:t>
            </a:r>
            <a:r>
              <a:rPr lang="en-US" sz="3200" dirty="0"/>
              <a:t>% coverage</a:t>
            </a:r>
            <a:r>
              <a:rPr lang="en-US" dirty="0"/>
              <a:t>)</a:t>
            </a:r>
          </a:p>
          <a:p>
            <a:pPr>
              <a:lnSpc>
                <a:spcPct val="70000"/>
              </a:lnSpc>
              <a:defRPr/>
            </a:pPr>
            <a:endParaRPr lang="en-US" dirty="0"/>
          </a:p>
        </p:txBody>
      </p:sp>
      <p:pic>
        <p:nvPicPr>
          <p:cNvPr id="11" name="Picture 10" descr="Arrow PNG Transparent Images | PNG All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60941">
            <a:off x="3567245" y="1363676"/>
            <a:ext cx="4224536" cy="2674625"/>
          </a:xfrm>
          <a:prstGeom prst="rect">
            <a:avLst/>
          </a:prstGeom>
        </p:spPr>
      </p:pic>
      <p:pic>
        <p:nvPicPr>
          <p:cNvPr id="12" name="Picture 11" descr="Arrow PNG Transparent Images | PNG Al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65784">
            <a:off x="2794854" y="3777244"/>
            <a:ext cx="1840275" cy="116510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-34214"/>
            <a:ext cx="12192000" cy="1008667"/>
          </a:xfrm>
          <a:prstGeom prst="rect">
            <a:avLst/>
          </a:prstGeom>
          <a:solidFill>
            <a:srgbClr val="C02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20456" y="5050052"/>
            <a:ext cx="7547000" cy="1760079"/>
            <a:chOff x="220456" y="5050052"/>
            <a:chExt cx="7547000" cy="1760079"/>
          </a:xfrm>
        </p:grpSpPr>
        <p:sp>
          <p:nvSpPr>
            <p:cNvPr id="14" name="TextBox 13"/>
            <p:cNvSpPr txBox="1"/>
            <p:nvPr/>
          </p:nvSpPr>
          <p:spPr>
            <a:xfrm>
              <a:off x="2210624" y="6004262"/>
              <a:ext cx="55568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Model and good ideas are exported to Sierra Leone </a:t>
              </a:r>
              <a:endParaRPr lang="en-US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98" y="5050052"/>
              <a:ext cx="1386734" cy="138673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20456" y="6471577"/>
              <a:ext cx="29255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Charles </a:t>
              </a:r>
              <a:r>
                <a:rPr lang="en-US" sz="1600" dirty="0" err="1" smtClean="0"/>
                <a:t>Kiyaga|ASLM</a:t>
              </a:r>
              <a:endParaRPr lang="en-US" sz="16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30571" y="-40491"/>
            <a:ext cx="109436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 good sample referral system increases the testing coverage of the laboratory network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641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1"/>
  <p:tag name="MULTI-LINE" val="false"/>
  <p:tag name="TEXT" val="Action Title:"/>
  <p:tag name="FILL" val="true"/>
  <p:tag name="OPTIONAL" val="false"/>
  <p:tag name="NAME" val="Title1"/>
  <p:tag name="HEIGHT" val="1"/>
  <p:tag name="INDENTED" val="false"/>
  <p:tag name="CAPTION HEIGH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1"/>
  <p:tag name="MULTI-LINE" val="false"/>
  <p:tag name="TEXT" val="Action Title:"/>
  <p:tag name="FILL" val="true"/>
  <p:tag name="OPTIONAL" val="false"/>
  <p:tag name="NAME" val="Title1"/>
  <p:tag name="HEIGHT" val="1"/>
  <p:tag name="INDENTED" val="false"/>
  <p:tag name="CAPTION HEIGHT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1"/>
  <p:tag name="MULTI-LINE" val="false"/>
  <p:tag name="TEXT" val="Action Title:"/>
  <p:tag name="FILL" val="true"/>
  <p:tag name="OPTIONAL" val="false"/>
  <p:tag name="NAME" val="Title1"/>
  <p:tag name="HEIGHT" val="1"/>
  <p:tag name="INDENTED" val="false"/>
  <p:tag name="CAPTION HEIGHT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1"/>
  <p:tag name="MULTI-LINE" val="false"/>
  <p:tag name="TEXT" val="Action Title:"/>
  <p:tag name="FILL" val="true"/>
  <p:tag name="OPTIONAL" val="false"/>
  <p:tag name="NAME" val="Title1"/>
  <p:tag name="HEIGHT" val="1"/>
  <p:tag name="INDENTED" val="false"/>
  <p:tag name="CAPTION HEIGHT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1"/>
  <p:tag name="MULTI-LINE" val="false"/>
  <p:tag name="TEXT" val="Action Title:"/>
  <p:tag name="FILL" val="true"/>
  <p:tag name="OPTIONAL" val="false"/>
  <p:tag name="NAME" val="Title1"/>
  <p:tag name="HEIGHT" val="1"/>
  <p:tag name="INDENTED" val="false"/>
  <p:tag name="CAPTION HEIGHT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p4EJcoWhU6x72WaVA8R6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1144</Words>
  <Application>Microsoft Macintosh PowerPoint</Application>
  <PresentationFormat>Custom</PresentationFormat>
  <Paragraphs>168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Chart</vt:lpstr>
      <vt:lpstr>PowerPoint Presentation</vt:lpstr>
      <vt:lpstr>Disclaimer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consolidated EID laboratory become operational in July 2011 and proved more efficient and cost effective</vt:lpstr>
      <vt:lpstr>PowerPoint Presentation</vt:lpstr>
      <vt:lpstr>The impact seen after EID Consolidation from 8 labs to 1 lab</vt:lpstr>
      <vt:lpstr>PowerPoint Presentation</vt:lpstr>
      <vt:lpstr>Electronic transfer of results has enabled H/F with internet  to access results instantly reducing TAT to one week or less </vt:lpstr>
      <vt:lpstr>Contribution of all innovations deliver high quality lab service to the country courtyards at affordable cost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ISAAC</dc:creator>
  <cp:lastModifiedBy>Charles Kiyaga</cp:lastModifiedBy>
  <cp:revision>61</cp:revision>
  <dcterms:created xsi:type="dcterms:W3CDTF">2018-07-09T13:45:10Z</dcterms:created>
  <dcterms:modified xsi:type="dcterms:W3CDTF">2018-07-24T14:41:14Z</dcterms:modified>
</cp:coreProperties>
</file>